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91" r:id="rId2"/>
    <p:sldId id="285" r:id="rId3"/>
    <p:sldId id="275" r:id="rId4"/>
    <p:sldId id="277" r:id="rId5"/>
    <p:sldId id="290" r:id="rId6"/>
    <p:sldId id="289" r:id="rId7"/>
    <p:sldId id="286" r:id="rId8"/>
    <p:sldId id="280" r:id="rId9"/>
    <p:sldId id="288" r:id="rId10"/>
    <p:sldId id="279" r:id="rId11"/>
    <p:sldId id="258" r:id="rId12"/>
    <p:sldId id="281" r:id="rId13"/>
    <p:sldId id="261" r:id="rId14"/>
    <p:sldId id="287" r:id="rId15"/>
    <p:sldId id="270" r:id="rId16"/>
    <p:sldId id="282" r:id="rId17"/>
    <p:sldId id="28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5" d="100"/>
          <a:sy n="85" d="100"/>
        </p:scale>
        <p:origin x="-134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8F52D2-D852-FD40-A2AD-BA6FE860F0F7}" type="datetimeFigureOut">
              <a:rPr lang="en-US" smtClean="0"/>
              <a:pPr/>
              <a:t>11/11/13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3AA31-1E7E-1C4E-AE75-1708B84B077F}" type="slidenum">
              <a:rPr lang="en-US" smtClean="0"/>
              <a:pPr/>
              <a:t>‹#›</a:t>
            </a:fld>
            <a:endParaRPr lang="en-US"/>
          </a:p>
        </p:txBody>
      </p:sp>
    </p:spTree>
    <p:extLst>
      <p:ext uri="{BB962C8B-B14F-4D97-AF65-F5344CB8AC3E}">
        <p14:creationId xmlns:p14="http://schemas.microsoft.com/office/powerpoint/2010/main" val="17876715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Details about DCA internships</a:t>
            </a:r>
            <a:endParaRPr lang="en-US" dirty="0"/>
          </a:p>
        </p:txBody>
      </p:sp>
      <p:sp>
        <p:nvSpPr>
          <p:cNvPr id="4" name="Slide Number Placeholder 3"/>
          <p:cNvSpPr>
            <a:spLocks noGrp="1"/>
          </p:cNvSpPr>
          <p:nvPr>
            <p:ph type="sldNum" sz="quarter" idx="10"/>
          </p:nvPr>
        </p:nvSpPr>
        <p:spPr/>
        <p:txBody>
          <a:bodyPr/>
          <a:lstStyle/>
          <a:p>
            <a:fld id="{EF93AA31-1E7E-1C4E-AE75-1708B84B077F}" type="slidenum">
              <a:rPr lang="en-US" smtClean="0"/>
              <a:pPr/>
              <a:t>2</a:t>
            </a:fld>
            <a:endParaRPr lang="en-US"/>
          </a:p>
        </p:txBody>
      </p:sp>
    </p:spTree>
    <p:extLst>
      <p:ext uri="{BB962C8B-B14F-4D97-AF65-F5344CB8AC3E}">
        <p14:creationId xmlns:p14="http://schemas.microsoft.com/office/powerpoint/2010/main" val="1370496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t>Clinton is intrigues by the national service movement and During</a:t>
            </a:r>
            <a:r>
              <a:rPr lang="en-US" altLang="ja-JP" sz="1200" baseline="0" dirty="0" smtClean="0"/>
              <a:t> the Clinton Campaign in 1991</a:t>
            </a:r>
            <a:r>
              <a:rPr lang="ja-JP" altLang="en-US" sz="1200" dirty="0" smtClean="0"/>
              <a:t>“</a:t>
            </a:r>
            <a:r>
              <a:rPr lang="en-US" sz="1200" dirty="0" smtClean="0"/>
              <a:t>A domestic GI Bill that would ask young Americans to go to the streets of our cities and be teachers, to be policemen where we need community policemen, to be nurses where there</a:t>
            </a:r>
            <a:r>
              <a:rPr lang="ja-JP" altLang="en-US" sz="1200" dirty="0" smtClean="0"/>
              <a:t>’</a:t>
            </a:r>
            <a:r>
              <a:rPr lang="en-US" sz="1200" dirty="0" smtClean="0"/>
              <a:t>s a nursing shortage, to be family service workers where families are breaking down and children are abused and neglected, to rebuild America from the people point of view.  We can do this with a national service.</a:t>
            </a:r>
            <a:r>
              <a:rPr lang="ja-JP" altLang="en-US" sz="1200" dirty="0" smtClean="0"/>
              <a:t>”</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EF93AA31-1E7E-1C4E-AE75-1708B84B077F}" type="slidenum">
              <a:rPr lang="en-US" smtClean="0"/>
              <a:pPr/>
              <a:t>3</a:t>
            </a:fld>
            <a:endParaRPr lang="en-US"/>
          </a:p>
        </p:txBody>
      </p:sp>
    </p:spTree>
    <p:extLst>
      <p:ext uri="{BB962C8B-B14F-4D97-AF65-F5344CB8AC3E}">
        <p14:creationId xmlns:p14="http://schemas.microsoft.com/office/powerpoint/2010/main" val="434626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Stories from</a:t>
            </a:r>
            <a:r>
              <a:rPr lang="en-US" baseline="0" dirty="0" smtClean="0"/>
              <a:t> the land, workshops with Artist/writers in Residence at NM State Monuments (</a:t>
            </a:r>
            <a:r>
              <a:rPr lang="en-US" dirty="0" smtClean="0"/>
              <a:t>Jemez </a:t>
            </a:r>
            <a:r>
              <a:rPr lang="en-US" dirty="0" err="1" smtClean="0"/>
              <a:t>Natn’l</a:t>
            </a:r>
            <a:r>
              <a:rPr lang="en-US" dirty="0" smtClean="0"/>
              <a:t> Monument)</a:t>
            </a:r>
            <a:endParaRPr lang="en-US" baseline="0" dirty="0" smtClean="0"/>
          </a:p>
          <a:p>
            <a:r>
              <a:rPr lang="en-US" baseline="0" dirty="0" smtClean="0"/>
              <a:t>YMP– GOC, MOIFA working with youth and documenting world AIDS day, global leadership forum working with UWC</a:t>
            </a:r>
          </a:p>
          <a:p>
            <a:r>
              <a:rPr lang="en-US" baseline="0" dirty="0" smtClean="0"/>
              <a:t>Web App – To give additional information about Historic Buildings in Santa Fe.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Possibly working  under Doug’s supervision to create a virtual exhibit of the 14,000 Years exhibit at </a:t>
            </a:r>
            <a:r>
              <a:rPr lang="en-US" baseline="0" dirty="0" err="1" smtClean="0"/>
              <a:t>NMMoA</a:t>
            </a:r>
            <a:r>
              <a:rPr lang="en-US" baseline="0" dirty="0" smtClean="0"/>
              <a:t>.</a:t>
            </a:r>
            <a:br>
              <a:rPr lang="en-US" baseline="0" dirty="0" smtClean="0"/>
            </a:br>
            <a:r>
              <a:rPr lang="en-US" baseline="0" dirty="0" smtClean="0"/>
              <a:t>Possible internship designing front ends for two database-driven websites, one for OAS and one for the History Library, paid for by us. Could be one internship.</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93AA31-1E7E-1C4E-AE75-1708B84B077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sz="1200" dirty="0"/>
          </a:p>
        </p:txBody>
      </p:sp>
      <p:sp>
        <p:nvSpPr>
          <p:cNvPr id="4" name="Slide Number Placeholder 3"/>
          <p:cNvSpPr>
            <a:spLocks noGrp="1"/>
          </p:cNvSpPr>
          <p:nvPr>
            <p:ph type="sldNum" sz="quarter" idx="10"/>
          </p:nvPr>
        </p:nvSpPr>
        <p:spPr/>
        <p:txBody>
          <a:bodyPr/>
          <a:lstStyle/>
          <a:p>
            <a:fld id="{7F603CD7-29EB-8741-9FE0-E65BAF314577}" type="slidenum">
              <a:rPr lang="en-US" smtClean="0"/>
              <a:t>5</a:t>
            </a:fld>
            <a:endParaRPr lang="en-US"/>
          </a:p>
        </p:txBody>
      </p:sp>
    </p:spTree>
    <p:extLst>
      <p:ext uri="{BB962C8B-B14F-4D97-AF65-F5344CB8AC3E}">
        <p14:creationId xmlns:p14="http://schemas.microsoft.com/office/powerpoint/2010/main" val="150818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6 slots -- SITE </a:t>
            </a:r>
            <a:r>
              <a:rPr lang="en-US" dirty="0" smtClean="0"/>
              <a:t>SF, OO,</a:t>
            </a:r>
            <a:r>
              <a:rPr lang="en-US" baseline="0" dirty="0" smtClean="0"/>
              <a:t> CCHP, NMNHM&amp;S, Roswell, O’Keeffe, </a:t>
            </a:r>
            <a:endParaRPr lang="en-US" dirty="0"/>
          </a:p>
        </p:txBody>
      </p:sp>
      <p:sp>
        <p:nvSpPr>
          <p:cNvPr id="4" name="Slide Number Placeholder 3"/>
          <p:cNvSpPr>
            <a:spLocks noGrp="1"/>
          </p:cNvSpPr>
          <p:nvPr>
            <p:ph type="sldNum" sz="quarter" idx="10"/>
          </p:nvPr>
        </p:nvSpPr>
        <p:spPr/>
        <p:txBody>
          <a:bodyPr/>
          <a:lstStyle/>
          <a:p>
            <a:fld id="{EF93AA31-1E7E-1C4E-AE75-1708B84B077F}" type="slidenum">
              <a:rPr lang="en-US" smtClean="0"/>
              <a:pPr/>
              <a:t>15</a:t>
            </a:fld>
            <a:endParaRPr lang="en-US"/>
          </a:p>
        </p:txBody>
      </p:sp>
    </p:spTree>
    <p:extLst>
      <p:ext uri="{BB962C8B-B14F-4D97-AF65-F5344CB8AC3E}">
        <p14:creationId xmlns:p14="http://schemas.microsoft.com/office/powerpoint/2010/main" val="1233336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9C0CF17-7F0F-4A49-A357-330277AE4693}" type="datetimeFigureOut">
              <a:rPr lang="en-US" smtClean="0"/>
              <a:pPr/>
              <a:t>11/11/13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B63AAB-0B95-0446-BA05-3312EF209AA6}"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C0CF17-7F0F-4A49-A357-330277AE4693}" type="datetimeFigureOut">
              <a:rPr lang="en-US" smtClean="0"/>
              <a:pPr/>
              <a:t>11/11/13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63AAB-0B95-0446-BA05-3312EF209A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4B63AAB-0B95-0446-BA05-3312EF209AA6}"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C0CF17-7F0F-4A49-A357-330277AE4693}" type="datetimeFigureOut">
              <a:rPr lang="en-US" smtClean="0"/>
              <a:pPr/>
              <a:t>11/11/13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9C0CF17-7F0F-4A49-A357-330277AE4693}" type="datetimeFigureOut">
              <a:rPr lang="en-US" smtClean="0"/>
              <a:pPr/>
              <a:t>11/11/13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B63AAB-0B95-0446-BA05-3312EF209AA6}"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9C0CF17-7F0F-4A49-A357-330277AE4693}" type="datetimeFigureOut">
              <a:rPr lang="en-US" smtClean="0"/>
              <a:pPr/>
              <a:t>11/11/13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B63AAB-0B95-0446-BA05-3312EF209AA6}"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9C0CF17-7F0F-4A49-A357-330277AE4693}" type="datetimeFigureOut">
              <a:rPr lang="en-US" smtClean="0"/>
              <a:pPr/>
              <a:t>11/11/13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63AAB-0B95-0446-BA05-3312EF209AA6}"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9C0CF17-7F0F-4A49-A357-330277AE4693}" type="datetimeFigureOut">
              <a:rPr lang="en-US" smtClean="0"/>
              <a:pPr/>
              <a:t>11/11/13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B63AAB-0B95-0446-BA05-3312EF209AA6}"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9C0CF17-7F0F-4A49-A357-330277AE4693}" type="datetimeFigureOut">
              <a:rPr lang="en-US" smtClean="0"/>
              <a:pPr/>
              <a:t>11/11/13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4B63AAB-0B95-0446-BA05-3312EF209A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9C0CF17-7F0F-4A49-A357-330277AE4693}" type="datetimeFigureOut">
              <a:rPr lang="en-US" smtClean="0"/>
              <a:pPr/>
              <a:t>11/11/13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B63AAB-0B95-0446-BA05-3312EF209A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B63AAB-0B95-0446-BA05-3312EF209AA6}"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9C0CF17-7F0F-4A49-A357-330277AE4693}" type="datetimeFigureOut">
              <a:rPr lang="en-US" smtClean="0"/>
              <a:pPr/>
              <a:t>11/11/13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4B63AAB-0B95-0446-BA05-3312EF209AA6}"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9C0CF17-7F0F-4A49-A357-330277AE4693}" type="datetimeFigureOut">
              <a:rPr lang="en-US" smtClean="0"/>
              <a:pPr/>
              <a:t>11/11/13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9C0CF17-7F0F-4A49-A357-330277AE4693}" type="datetimeFigureOut">
              <a:rPr lang="en-US" smtClean="0"/>
              <a:pPr/>
              <a:t>11/11/13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B63AAB-0B95-0446-BA05-3312EF209AA6}"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emf"/><Relationship Id="rId6" Type="http://schemas.openxmlformats.org/officeDocument/2006/relationships/image" Target="../media/image7.png"/><Relationship Id="rId7" Type="http://schemas.openxmlformats.org/officeDocument/2006/relationships/image" Target="../media/image8.jpg"/><Relationship Id="rId8" Type="http://schemas.openxmlformats.org/officeDocument/2006/relationships/image" Target="../media/image9.jpg"/><Relationship Id="rId9"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 Id="rId3" Type="http://schemas.openxmlformats.org/officeDocument/2006/relationships/hyperlink" Target="http://mart.nmhu.edu/ws/lladdario/Spring_2013/images/sample_application.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hyperlink" Target="http://www.alvarezgraphicdesign.com/" TargetMode="External"/><Relationship Id="rId6" Type="http://schemas.openxmlformats.org/officeDocument/2006/relationships/hyperlink" Target="http://www.lpb-riannetrujillo.com/" TargetMode="External"/><Relationship Id="rId7" Type="http://schemas.openxmlformats.org/officeDocument/2006/relationships/hyperlink" Target="http://veronicacblack.com/" TargetMode="External"/><Relationship Id="rId8" Type="http://schemas.openxmlformats.org/officeDocument/2006/relationships/hyperlink" Target="http://mjacksondesign.com/" TargetMode="External"/><Relationship Id="rId9" Type="http://schemas.openxmlformats.org/officeDocument/2006/relationships/hyperlink" Target="http://www.webprintmaster.com" TargetMode="External"/><Relationship Id="rId10" Type="http://schemas.openxmlformats.org/officeDocument/2006/relationships/image" Target="../media/image33.gif"/><Relationship Id="rId11" Type="http://schemas.openxmlformats.org/officeDocument/2006/relationships/image" Target="../media/image34.jpg"/><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y.americorps.gov/mp/login.do"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gif"/><Relationship Id="rId3" Type="http://schemas.openxmlformats.org/officeDocument/2006/relationships/hyperlink" Target="mailto:http://www.nationalserviceresources.org/files/obtaining-fbi-fingerprint-checks-01-14-13-version.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nationalservice.gov/programs/americorps" TargetMode="External"/><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hyperlink" Target="http://www.cctnewmexico.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hyperlink" Target="http://www.cctnewmexico.org/internships/tell-us-about-yoursel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6379" y="914472"/>
            <a:ext cx="8544022" cy="885074"/>
          </a:xfrm>
        </p:spPr>
        <p:txBody>
          <a:bodyPr>
            <a:normAutofit/>
          </a:bodyPr>
          <a:lstStyle/>
          <a:p>
            <a:r>
              <a:rPr lang="en-US" sz="2800" dirty="0" smtClean="0"/>
              <a:t>SITE Supervisor training</a:t>
            </a:r>
            <a:endParaRPr lang="en-US" sz="2800" dirty="0"/>
          </a:p>
          <a:p>
            <a:endParaRPr lang="en-US" sz="2800" dirty="0"/>
          </a:p>
        </p:txBody>
      </p:sp>
      <p:pic>
        <p:nvPicPr>
          <p:cNvPr id="17" name="Content Placeholder 3" descr="new-logo.gif"/>
          <p:cNvPicPr>
            <a:picLocks noChangeAspect="1"/>
          </p:cNvPicPr>
          <p:nvPr/>
        </p:nvPicPr>
        <p:blipFill>
          <a:blip r:embed="rId2"/>
          <a:srcRect t="-63367" b="-63367"/>
          <a:stretch>
            <a:fillRect/>
          </a:stretch>
        </p:blipFill>
        <p:spPr>
          <a:xfrm>
            <a:off x="3704589" y="1812225"/>
            <a:ext cx="2509765" cy="1349336"/>
          </a:xfrm>
          <a:prstGeom prst="rect">
            <a:avLst/>
          </a:prstGeom>
        </p:spPr>
      </p:pic>
      <p:pic>
        <p:nvPicPr>
          <p:cNvPr id="18" name="Picture 17" descr="S_NMHU_268.png"/>
          <p:cNvPicPr>
            <a:picLocks noChangeAspect="1"/>
          </p:cNvPicPr>
          <p:nvPr/>
        </p:nvPicPr>
        <p:blipFill>
          <a:blip r:embed="rId3"/>
          <a:stretch>
            <a:fillRect/>
          </a:stretch>
        </p:blipFill>
        <p:spPr>
          <a:xfrm>
            <a:off x="1174663" y="1812225"/>
            <a:ext cx="1768521" cy="1179014"/>
          </a:xfrm>
          <a:prstGeom prst="rect">
            <a:avLst/>
          </a:prstGeom>
        </p:spPr>
      </p:pic>
      <p:sp>
        <p:nvSpPr>
          <p:cNvPr id="19" name="TextBox 18"/>
          <p:cNvSpPr txBox="1"/>
          <p:nvPr/>
        </p:nvSpPr>
        <p:spPr>
          <a:xfrm>
            <a:off x="2989487" y="2056601"/>
            <a:ext cx="715102" cy="830997"/>
          </a:xfrm>
          <a:prstGeom prst="rect">
            <a:avLst/>
          </a:prstGeom>
          <a:noFill/>
        </p:spPr>
        <p:txBody>
          <a:bodyPr wrap="square" rtlCol="0">
            <a:spAutoFit/>
          </a:bodyPr>
          <a:lstStyle/>
          <a:p>
            <a:r>
              <a:rPr lang="en-US" sz="4800" b="1" dirty="0" smtClean="0">
                <a:solidFill>
                  <a:schemeClr val="bg1">
                    <a:lumMod val="65000"/>
                  </a:schemeClr>
                </a:solidFill>
              </a:rPr>
              <a:t>+</a:t>
            </a:r>
            <a:endParaRPr lang="en-US" sz="4800" b="1" dirty="0">
              <a:solidFill>
                <a:schemeClr val="bg1">
                  <a:lumMod val="65000"/>
                </a:schemeClr>
              </a:solidFill>
            </a:endParaRPr>
          </a:p>
        </p:txBody>
      </p:sp>
      <p:sp>
        <p:nvSpPr>
          <p:cNvPr id="20" name="TextBox 19"/>
          <p:cNvSpPr txBox="1"/>
          <p:nvPr/>
        </p:nvSpPr>
        <p:spPr>
          <a:xfrm>
            <a:off x="6214354" y="2056601"/>
            <a:ext cx="757221" cy="830997"/>
          </a:xfrm>
          <a:prstGeom prst="rect">
            <a:avLst/>
          </a:prstGeom>
          <a:noFill/>
        </p:spPr>
        <p:txBody>
          <a:bodyPr wrap="square" rtlCol="0">
            <a:spAutoFit/>
          </a:bodyPr>
          <a:lstStyle/>
          <a:p>
            <a:r>
              <a:rPr lang="en-US" sz="4800" b="1" dirty="0" smtClean="0">
                <a:solidFill>
                  <a:srgbClr val="A6A6A6"/>
                </a:solidFill>
              </a:rPr>
              <a:t>=</a:t>
            </a:r>
            <a:endParaRPr lang="en-US" sz="4800" b="1" dirty="0">
              <a:solidFill>
                <a:srgbClr val="A6A6A6"/>
              </a:solidFill>
            </a:endParaRPr>
          </a:p>
        </p:txBody>
      </p:sp>
      <p:pic>
        <p:nvPicPr>
          <p:cNvPr id="21" name="Picture 20" descr="bracketleft.psd"/>
          <p:cNvPicPr>
            <a:picLocks noChangeAspect="1"/>
          </p:cNvPicPr>
          <p:nvPr/>
        </p:nvPicPr>
        <p:blipFill>
          <a:blip r:embed="rId4"/>
          <a:stretch>
            <a:fillRect/>
          </a:stretch>
        </p:blipFill>
        <p:spPr>
          <a:xfrm>
            <a:off x="967969" y="1762200"/>
            <a:ext cx="293860" cy="1126464"/>
          </a:xfrm>
          <a:prstGeom prst="rect">
            <a:avLst/>
          </a:prstGeom>
        </p:spPr>
      </p:pic>
      <p:pic>
        <p:nvPicPr>
          <p:cNvPr id="22" name="Picture 21" descr="bracketleft.psd"/>
          <p:cNvPicPr>
            <a:picLocks noChangeAspect="1"/>
          </p:cNvPicPr>
          <p:nvPr/>
        </p:nvPicPr>
        <p:blipFill>
          <a:blip r:embed="rId4"/>
          <a:stretch>
            <a:fillRect/>
          </a:stretch>
        </p:blipFill>
        <p:spPr>
          <a:xfrm flipH="1">
            <a:off x="7977602" y="1762200"/>
            <a:ext cx="293860" cy="1126464"/>
          </a:xfrm>
          <a:prstGeom prst="rect">
            <a:avLst/>
          </a:prstGeom>
        </p:spPr>
      </p:pic>
      <p:pic>
        <p:nvPicPr>
          <p:cNvPr id="23" name="Picture 22" descr="AC_logo_final.pdf"/>
          <p:cNvPicPr>
            <a:picLocks noChangeAspect="1"/>
          </p:cNvPicPr>
          <p:nvPr/>
        </p:nvPicPr>
        <p:blipFill>
          <a:blip r:embed="rId5"/>
          <a:stretch>
            <a:fillRect/>
          </a:stretch>
        </p:blipFill>
        <p:spPr>
          <a:xfrm>
            <a:off x="6944700" y="1925216"/>
            <a:ext cx="963448" cy="963448"/>
          </a:xfrm>
          <a:prstGeom prst="rect">
            <a:avLst/>
          </a:prstGeom>
        </p:spPr>
      </p:pic>
      <p:sp>
        <p:nvSpPr>
          <p:cNvPr id="24" name="Subtitle 2"/>
          <p:cNvSpPr txBox="1">
            <a:spLocks/>
          </p:cNvSpPr>
          <p:nvPr/>
        </p:nvSpPr>
        <p:spPr>
          <a:xfrm>
            <a:off x="967970" y="5694613"/>
            <a:ext cx="7303492" cy="885074"/>
          </a:xfrm>
          <a:prstGeom prst="rect">
            <a:avLst/>
          </a:prstGeom>
        </p:spPr>
        <p:txBody>
          <a:bodyPr vert="horz">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r>
              <a:rPr lang="en-US" sz="2100" dirty="0" smtClean="0"/>
              <a:t>“Enriching community through technology, one museum at a time.”</a:t>
            </a:r>
          </a:p>
          <a:p>
            <a:endParaRPr lang="en-US" sz="2800" dirty="0"/>
          </a:p>
        </p:txBody>
      </p:sp>
      <p:pic>
        <p:nvPicPr>
          <p:cNvPr id="25" name="Picture 24" descr="Jonath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68" y="3282187"/>
            <a:ext cx="3232744" cy="2155162"/>
          </a:xfrm>
          <a:prstGeom prst="rect">
            <a:avLst/>
          </a:prstGeom>
        </p:spPr>
      </p:pic>
      <p:pic>
        <p:nvPicPr>
          <p:cNvPr id="26" name="Picture 25" descr="ok-crew.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5151" y="3267246"/>
            <a:ext cx="3259206" cy="2172804"/>
          </a:xfrm>
          <a:prstGeom prst="rect">
            <a:avLst/>
          </a:prstGeom>
        </p:spPr>
      </p:pic>
      <p:pic>
        <p:nvPicPr>
          <p:cNvPr id="27" name="Picture 26" descr="620 (1).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9837" y="3282187"/>
            <a:ext cx="2873549" cy="2155162"/>
          </a:xfrm>
          <a:prstGeom prst="rect">
            <a:avLst/>
          </a:prstGeom>
        </p:spPr>
      </p:pic>
      <p:pic>
        <p:nvPicPr>
          <p:cNvPr id="14" name="Picture 13" descr="ma_header.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0418" y="-540923"/>
            <a:ext cx="9788275" cy="2303123"/>
          </a:xfrm>
          <a:prstGeom prst="rect">
            <a:avLst/>
          </a:prstGeom>
        </p:spPr>
      </p:pic>
    </p:spTree>
    <p:extLst>
      <p:ext uri="{BB962C8B-B14F-4D97-AF65-F5344CB8AC3E}">
        <p14:creationId xmlns:p14="http://schemas.microsoft.com/office/powerpoint/2010/main" val="2375108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vla.jpg"/>
          <p:cNvPicPr>
            <a:picLocks noChangeAspect="1"/>
          </p:cNvPicPr>
          <p:nvPr/>
        </p:nvPicPr>
        <p:blipFill>
          <a:blip r:embed="rId2" cstate="email">
            <a:alphaModFix amt="22000"/>
            <a:extLst>
              <a:ext uri="{28A0092B-C50C-407E-A947-70E740481C1C}">
                <a14:useLocalDpi xmlns:a14="http://schemas.microsoft.com/office/drawing/2010/main"/>
              </a:ext>
            </a:extLst>
          </a:blip>
          <a:stretch>
            <a:fillRect/>
          </a:stretch>
        </p:blipFill>
        <p:spPr>
          <a:xfrm>
            <a:off x="-2938460" y="-67922"/>
            <a:ext cx="12312750" cy="6925922"/>
          </a:xfrm>
          <a:prstGeom prst="rect">
            <a:avLst/>
          </a:prstGeom>
        </p:spPr>
      </p:pic>
      <p:sp>
        <p:nvSpPr>
          <p:cNvPr id="3" name="Content Placeholder 2"/>
          <p:cNvSpPr>
            <a:spLocks noGrp="1"/>
          </p:cNvSpPr>
          <p:nvPr>
            <p:ph sz="quarter" idx="1"/>
          </p:nvPr>
        </p:nvSpPr>
        <p:spPr>
          <a:xfrm>
            <a:off x="5041718" y="1663182"/>
            <a:ext cx="3936162" cy="5089357"/>
          </a:xfrm>
        </p:spPr>
        <p:txBody>
          <a:bodyPr>
            <a:normAutofit fontScale="55000" lnSpcReduction="20000"/>
          </a:bodyPr>
          <a:lstStyle/>
          <a:p>
            <a:pPr>
              <a:buNone/>
            </a:pPr>
            <a:endParaRPr lang="en-US" dirty="0" smtClean="0"/>
          </a:p>
          <a:p>
            <a:r>
              <a:rPr lang="en-US" dirty="0" smtClean="0">
                <a:solidFill>
                  <a:schemeClr val="bg1">
                    <a:lumMod val="50000"/>
                  </a:schemeClr>
                </a:solidFill>
                <a:latin typeface="Helvetica Neue"/>
                <a:cs typeface="Helvetica Neue"/>
              </a:rPr>
              <a:t>Full time - 1700 hours </a:t>
            </a:r>
          </a:p>
          <a:p>
            <a:r>
              <a:rPr lang="en-US" dirty="0" smtClean="0">
                <a:solidFill>
                  <a:schemeClr val="bg1">
                    <a:lumMod val="50000"/>
                  </a:schemeClr>
                </a:solidFill>
                <a:latin typeface="Helvetica Neue"/>
                <a:cs typeface="Helvetica Neue"/>
              </a:rPr>
              <a:t>Part time - 900 hours</a:t>
            </a:r>
          </a:p>
          <a:p>
            <a:r>
              <a:rPr lang="en-US" dirty="0" smtClean="0">
                <a:solidFill>
                  <a:schemeClr val="bg1">
                    <a:lumMod val="50000"/>
                  </a:schemeClr>
                </a:solidFill>
                <a:latin typeface="Helvetica Neue"/>
                <a:cs typeface="Helvetica Neue"/>
              </a:rPr>
              <a:t>Minimum time- 300 hours</a:t>
            </a:r>
          </a:p>
          <a:p>
            <a:pPr>
              <a:buNone/>
            </a:pPr>
            <a:endParaRPr lang="en-US" dirty="0" smtClean="0">
              <a:solidFill>
                <a:schemeClr val="bg1">
                  <a:lumMod val="50000"/>
                </a:schemeClr>
              </a:solidFill>
              <a:latin typeface="Helvetica Neue"/>
              <a:cs typeface="Helvetica Neue"/>
            </a:endParaRPr>
          </a:p>
          <a:p>
            <a:r>
              <a:rPr lang="en-US" dirty="0" smtClean="0">
                <a:solidFill>
                  <a:schemeClr val="bg1">
                    <a:lumMod val="50000"/>
                  </a:schemeClr>
                </a:solidFill>
                <a:latin typeface="Helvetica Neue"/>
                <a:cs typeface="Helvetica Neue"/>
              </a:rPr>
              <a:t>Living allowance of $19,500.00 for full time + </a:t>
            </a:r>
          </a:p>
          <a:p>
            <a:r>
              <a:rPr lang="en-US" dirty="0" smtClean="0">
                <a:solidFill>
                  <a:schemeClr val="bg1">
                    <a:lumMod val="50000"/>
                  </a:schemeClr>
                </a:solidFill>
                <a:latin typeface="Helvetica Neue"/>
                <a:cs typeface="Helvetica Neue"/>
              </a:rPr>
              <a:t>Segal Education Award of</a:t>
            </a:r>
          </a:p>
          <a:p>
            <a:pPr marL="0" indent="0">
              <a:buNone/>
            </a:pPr>
            <a:r>
              <a:rPr lang="en-US" dirty="0">
                <a:solidFill>
                  <a:schemeClr val="bg1">
                    <a:lumMod val="50000"/>
                  </a:schemeClr>
                </a:solidFill>
                <a:latin typeface="Helvetica Neue"/>
                <a:cs typeface="Helvetica Neue"/>
              </a:rPr>
              <a:t> </a:t>
            </a:r>
            <a:r>
              <a:rPr lang="en-US" dirty="0" smtClean="0">
                <a:solidFill>
                  <a:schemeClr val="bg1">
                    <a:lumMod val="50000"/>
                  </a:schemeClr>
                </a:solidFill>
                <a:latin typeface="Helvetica Neue"/>
                <a:cs typeface="Helvetica Neue"/>
              </a:rPr>
              <a:t>   $5,550.00 </a:t>
            </a:r>
          </a:p>
          <a:p>
            <a:r>
              <a:rPr lang="en-US" dirty="0" smtClean="0">
                <a:solidFill>
                  <a:schemeClr val="bg1">
                    <a:lumMod val="50000"/>
                  </a:schemeClr>
                </a:solidFill>
                <a:latin typeface="Helvetica Neue"/>
                <a:cs typeface="Helvetica Neue"/>
              </a:rPr>
              <a:t>AND health insurance!</a:t>
            </a:r>
          </a:p>
          <a:p>
            <a:pPr>
              <a:buNone/>
            </a:pPr>
            <a:endParaRPr lang="en-US" dirty="0" smtClean="0">
              <a:solidFill>
                <a:schemeClr val="bg1">
                  <a:lumMod val="50000"/>
                </a:schemeClr>
              </a:solidFill>
              <a:latin typeface="Helvetica Neue"/>
              <a:cs typeface="Helvetica Neue"/>
            </a:endParaRPr>
          </a:p>
          <a:p>
            <a:r>
              <a:rPr lang="en-US" dirty="0" smtClean="0">
                <a:solidFill>
                  <a:schemeClr val="bg1">
                    <a:lumMod val="50000"/>
                  </a:schemeClr>
                </a:solidFill>
                <a:latin typeface="Helvetica Neue"/>
                <a:cs typeface="Helvetica Neue"/>
              </a:rPr>
              <a:t>Living allowance of $9750.00 for part time + </a:t>
            </a:r>
          </a:p>
          <a:p>
            <a:r>
              <a:rPr lang="en-US" dirty="0" smtClean="0">
                <a:solidFill>
                  <a:schemeClr val="bg1">
                    <a:lumMod val="50000"/>
                  </a:schemeClr>
                </a:solidFill>
                <a:latin typeface="Helvetica Neue"/>
                <a:cs typeface="Helvetica Neue"/>
              </a:rPr>
              <a:t>Segal Education Award of</a:t>
            </a:r>
          </a:p>
          <a:p>
            <a:pPr marL="0" indent="0">
              <a:buNone/>
            </a:pPr>
            <a:r>
              <a:rPr lang="en-US" dirty="0">
                <a:solidFill>
                  <a:schemeClr val="bg1">
                    <a:lumMod val="50000"/>
                  </a:schemeClr>
                </a:solidFill>
                <a:latin typeface="Helvetica Neue"/>
                <a:cs typeface="Helvetica Neue"/>
              </a:rPr>
              <a:t> </a:t>
            </a:r>
            <a:r>
              <a:rPr lang="en-US" dirty="0" smtClean="0">
                <a:solidFill>
                  <a:schemeClr val="bg1">
                    <a:lumMod val="50000"/>
                  </a:schemeClr>
                </a:solidFill>
                <a:latin typeface="Helvetica Neue"/>
                <a:cs typeface="Helvetica Neue"/>
              </a:rPr>
              <a:t>    $2,775.00</a:t>
            </a:r>
          </a:p>
          <a:p>
            <a:endParaRPr lang="en-US" dirty="0" smtClean="0">
              <a:solidFill>
                <a:schemeClr val="bg1">
                  <a:lumMod val="50000"/>
                </a:schemeClr>
              </a:solidFill>
              <a:latin typeface="Helvetica Neue"/>
              <a:cs typeface="Helvetica Neue"/>
            </a:endParaRPr>
          </a:p>
          <a:p>
            <a:r>
              <a:rPr lang="en-US" dirty="0" smtClean="0">
                <a:solidFill>
                  <a:schemeClr val="bg1">
                    <a:lumMod val="50000"/>
                  </a:schemeClr>
                </a:solidFill>
                <a:latin typeface="Helvetica Neue"/>
                <a:cs typeface="Helvetica Neue"/>
              </a:rPr>
              <a:t>Living allowance of $3,250.00 for minimum time +</a:t>
            </a:r>
          </a:p>
          <a:p>
            <a:r>
              <a:rPr lang="en-US" dirty="0" smtClean="0">
                <a:solidFill>
                  <a:schemeClr val="bg1">
                    <a:lumMod val="50000"/>
                  </a:schemeClr>
                </a:solidFill>
                <a:latin typeface="Helvetica Neue"/>
                <a:cs typeface="Helvetica Neue"/>
              </a:rPr>
              <a:t>Segal Education Award of $</a:t>
            </a:r>
            <a:r>
              <a:rPr lang="en-US" dirty="0" smtClean="0">
                <a:solidFill>
                  <a:srgbClr val="7F7F7F"/>
                </a:solidFill>
                <a:latin typeface="Helvetica Neue"/>
                <a:cs typeface="Helvetica Neue"/>
              </a:rPr>
              <a:t>1,132.00</a:t>
            </a:r>
            <a:r>
              <a:rPr lang="en-US" dirty="0" smtClean="0">
                <a:solidFill>
                  <a:srgbClr val="7F7F7F"/>
                </a:solidFill>
              </a:rPr>
              <a:t> </a:t>
            </a:r>
            <a:r>
              <a:rPr lang="en-US" dirty="0" smtClean="0">
                <a:solidFill>
                  <a:srgbClr val="7F7F7F"/>
                </a:solidFill>
                <a:latin typeface="Helvetica Neue"/>
                <a:cs typeface="Helvetica Neue"/>
              </a:rPr>
              <a:t/>
            </a:r>
            <a:br>
              <a:rPr lang="en-US" dirty="0" smtClean="0">
                <a:solidFill>
                  <a:srgbClr val="7F7F7F"/>
                </a:solidFill>
                <a:latin typeface="Helvetica Neue"/>
                <a:cs typeface="Helvetica Neue"/>
              </a:rPr>
            </a:br>
            <a:endParaRPr lang="en-US" dirty="0" smtClean="0">
              <a:solidFill>
                <a:srgbClr val="7F7F7F"/>
              </a:solidFill>
              <a:latin typeface="Helvetica Neue"/>
              <a:cs typeface="Helvetica Neue"/>
            </a:endParaRPr>
          </a:p>
          <a:p>
            <a:endParaRPr lang="en-US" dirty="0">
              <a:latin typeface="Helvetica Neue"/>
              <a:cs typeface="Helvetica Neue"/>
            </a:endParaRPr>
          </a:p>
        </p:txBody>
      </p:sp>
      <p:sp>
        <p:nvSpPr>
          <p:cNvPr id="2" name="Title 1"/>
          <p:cNvSpPr>
            <a:spLocks noGrp="1"/>
          </p:cNvSpPr>
          <p:nvPr>
            <p:ph type="title"/>
          </p:nvPr>
        </p:nvSpPr>
        <p:spPr/>
        <p:txBody>
          <a:bodyPr/>
          <a:lstStyle/>
          <a:p>
            <a:r>
              <a:rPr lang="en-US" dirty="0" smtClean="0">
                <a:latin typeface="Helvetica Neue"/>
                <a:cs typeface="Helvetica Neue"/>
              </a:rPr>
              <a:t>AmeriCorps Living Allowance and Benefits</a:t>
            </a:r>
            <a:endParaRPr lang="en-US" dirty="0">
              <a:latin typeface="Helvetica Neue"/>
              <a:cs typeface="Helvetica Neue"/>
            </a:endParaRPr>
          </a:p>
        </p:txBody>
      </p:sp>
    </p:spTree>
    <p:extLst>
      <p:ext uri="{BB962C8B-B14F-4D97-AF65-F5344CB8AC3E}">
        <p14:creationId xmlns:p14="http://schemas.microsoft.com/office/powerpoint/2010/main" val="41438944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okeeffe-crew.jpg"/>
          <p:cNvPicPr>
            <a:picLocks noChangeAspect="1"/>
          </p:cNvPicPr>
          <p:nvPr/>
        </p:nvPicPr>
        <p:blipFill>
          <a:blip r:embed="rId2">
            <a:alphaModFix amt="40000"/>
            <a:extLst>
              <a:ext uri="{28A0092B-C50C-407E-A947-70E740481C1C}">
                <a14:useLocalDpi xmlns:a14="http://schemas.microsoft.com/office/drawing/2010/main"/>
              </a:ext>
            </a:extLst>
          </a:blip>
          <a:stretch>
            <a:fillRect/>
          </a:stretch>
        </p:blipFill>
        <p:spPr>
          <a:xfrm>
            <a:off x="-1098176" y="0"/>
            <a:ext cx="10287000" cy="6858000"/>
          </a:xfrm>
          <a:prstGeom prst="rect">
            <a:avLst/>
          </a:prstGeom>
        </p:spPr>
      </p:pic>
      <p:sp>
        <p:nvSpPr>
          <p:cNvPr id="2" name="Title 1"/>
          <p:cNvSpPr>
            <a:spLocks noGrp="1"/>
          </p:cNvSpPr>
          <p:nvPr>
            <p:ph type="title"/>
          </p:nvPr>
        </p:nvSpPr>
        <p:spPr/>
        <p:txBody>
          <a:bodyPr/>
          <a:lstStyle/>
          <a:p>
            <a:r>
              <a:rPr lang="en-US" dirty="0" smtClean="0">
                <a:solidFill>
                  <a:srgbClr val="7F7F7F"/>
                </a:solidFill>
                <a:latin typeface="Helvetica Neue"/>
                <a:cs typeface="Helvetica Neue"/>
              </a:rPr>
              <a:t>What’s on the application?</a:t>
            </a:r>
            <a:endParaRPr lang="en-US" dirty="0">
              <a:solidFill>
                <a:srgbClr val="7F7F7F"/>
              </a:solidFill>
              <a:latin typeface="Helvetica Neue"/>
              <a:cs typeface="Helvetica Neue"/>
            </a:endParaRPr>
          </a:p>
        </p:txBody>
      </p:sp>
      <p:sp>
        <p:nvSpPr>
          <p:cNvPr id="3" name="Content Placeholder 2"/>
          <p:cNvSpPr>
            <a:spLocks noGrp="1"/>
          </p:cNvSpPr>
          <p:nvPr>
            <p:ph sz="quarter" idx="1"/>
          </p:nvPr>
        </p:nvSpPr>
        <p:spPr>
          <a:xfrm>
            <a:off x="332232" y="1586857"/>
            <a:ext cx="8503920" cy="4572000"/>
          </a:xfrm>
        </p:spPr>
        <p:txBody>
          <a:bodyPr>
            <a:normAutofit/>
          </a:bodyPr>
          <a:lstStyle/>
          <a:p>
            <a:pPr marL="0" indent="0">
              <a:buNone/>
            </a:pPr>
            <a:endParaRPr lang="en-US" dirty="0">
              <a:solidFill>
                <a:srgbClr val="7F7F7F"/>
              </a:solidFill>
              <a:latin typeface="Helvetica Neue"/>
              <a:cs typeface="Helvetica Neue"/>
            </a:endParaRPr>
          </a:p>
          <a:p>
            <a:pPr marL="0" indent="0">
              <a:buNone/>
            </a:pPr>
            <a:r>
              <a:rPr lang="en-US" dirty="0" smtClean="0">
                <a:solidFill>
                  <a:srgbClr val="7F7F7F"/>
                </a:solidFill>
                <a:latin typeface="Helvetica Neue"/>
                <a:cs typeface="Helvetica Neue"/>
                <a:hlinkClick r:id="rId3"/>
              </a:rPr>
              <a:t>Sample application</a:t>
            </a:r>
            <a:endParaRPr lang="en-US" dirty="0" smtClean="0">
              <a:solidFill>
                <a:srgbClr val="7F7F7F"/>
              </a:solidFill>
              <a:latin typeface="Helvetica Neue"/>
              <a:cs typeface="Helvetica Neue"/>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Rianne_em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8586" y="-25395"/>
            <a:ext cx="2973292" cy="1983743"/>
          </a:xfrm>
          <a:prstGeom prst="rect">
            <a:avLst/>
          </a:prstGeom>
        </p:spPr>
      </p:pic>
      <p:pic>
        <p:nvPicPr>
          <p:cNvPr id="10" name="Picture 9" descr="Screen shot 2012-05-12 at 10.42.47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744" y="-10455"/>
            <a:ext cx="3550080" cy="1967016"/>
          </a:xfrm>
          <a:prstGeom prst="rect">
            <a:avLst/>
          </a:prstGeom>
        </p:spPr>
      </p:pic>
      <p:pic>
        <p:nvPicPr>
          <p:cNvPr id="5" name="Picture 4" descr="Screen shot 2013-11-10 at 3.41.1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4743" y="2206529"/>
            <a:ext cx="6388479" cy="2428566"/>
          </a:xfrm>
          <a:prstGeom prst="rect">
            <a:avLst/>
          </a:prstGeom>
        </p:spPr>
      </p:pic>
      <p:sp>
        <p:nvSpPr>
          <p:cNvPr id="2" name="Title 1"/>
          <p:cNvSpPr>
            <a:spLocks noGrp="1"/>
          </p:cNvSpPr>
          <p:nvPr>
            <p:ph type="title"/>
          </p:nvPr>
        </p:nvSpPr>
        <p:spPr>
          <a:xfrm>
            <a:off x="-2806002" y="289799"/>
            <a:ext cx="8534400" cy="758952"/>
          </a:xfrm>
        </p:spPr>
        <p:txBody>
          <a:bodyPr/>
          <a:lstStyle/>
          <a:p>
            <a:r>
              <a:rPr lang="en-US" dirty="0" smtClean="0">
                <a:latin typeface="Helvetica Neue"/>
                <a:cs typeface="Helvetica Neue"/>
              </a:rPr>
              <a:t>Portfolios</a:t>
            </a:r>
            <a:endParaRPr lang="en-US" dirty="0">
              <a:latin typeface="Helvetica Neue"/>
              <a:cs typeface="Helvetica Neue"/>
            </a:endParaRPr>
          </a:p>
        </p:txBody>
      </p:sp>
      <p:sp>
        <p:nvSpPr>
          <p:cNvPr id="3" name="Content Placeholder 2"/>
          <p:cNvSpPr>
            <a:spLocks noGrp="1"/>
          </p:cNvSpPr>
          <p:nvPr>
            <p:ph sz="quarter" idx="1"/>
          </p:nvPr>
        </p:nvSpPr>
        <p:spPr>
          <a:xfrm>
            <a:off x="451162" y="1615074"/>
            <a:ext cx="2954621" cy="3836834"/>
          </a:xfrm>
        </p:spPr>
        <p:txBody>
          <a:bodyPr>
            <a:normAutofit/>
          </a:bodyPr>
          <a:lstStyle/>
          <a:p>
            <a:pPr>
              <a:buNone/>
            </a:pPr>
            <a:endParaRPr lang="en-US" dirty="0" smtClean="0">
              <a:latin typeface="Helvetica Neue"/>
              <a:cs typeface="Helvetica Neue"/>
            </a:endParaRPr>
          </a:p>
          <a:p>
            <a:r>
              <a:rPr lang="en-US" sz="2000" dirty="0" smtClean="0">
                <a:latin typeface="Helvetica Neue"/>
                <a:cs typeface="Helvetica Neue"/>
                <a:hlinkClick r:id="rId5"/>
              </a:rPr>
              <a:t>Johnny Alvarez</a:t>
            </a:r>
            <a:endParaRPr lang="en-US" sz="2000" dirty="0" smtClean="0">
              <a:latin typeface="Helvetica Neue"/>
              <a:cs typeface="Helvetica Neue"/>
            </a:endParaRPr>
          </a:p>
          <a:p>
            <a:pPr marL="0" indent="0">
              <a:buNone/>
            </a:pPr>
            <a:endParaRPr lang="en-US" sz="2000" dirty="0" smtClean="0">
              <a:latin typeface="Helvetica Neue"/>
              <a:cs typeface="Helvetica Neue"/>
            </a:endParaRPr>
          </a:p>
          <a:p>
            <a:r>
              <a:rPr lang="en-US" sz="2000" dirty="0" err="1" smtClean="0">
                <a:latin typeface="Helvetica Neue"/>
                <a:cs typeface="Helvetica Neue"/>
                <a:hlinkClick r:id="rId6"/>
              </a:rPr>
              <a:t>Rianne</a:t>
            </a:r>
            <a:r>
              <a:rPr lang="en-US" sz="2000" dirty="0" smtClean="0">
                <a:latin typeface="Helvetica Neue"/>
                <a:cs typeface="Helvetica Neue"/>
                <a:hlinkClick r:id="rId6"/>
              </a:rPr>
              <a:t> Trujillo</a:t>
            </a:r>
            <a:endParaRPr lang="en-US" sz="2000" dirty="0" smtClean="0">
              <a:latin typeface="Helvetica Neue"/>
              <a:cs typeface="Helvetica Neue"/>
            </a:endParaRPr>
          </a:p>
          <a:p>
            <a:pPr marL="0" indent="0">
              <a:buNone/>
            </a:pPr>
            <a:endParaRPr lang="en-US" sz="2000" dirty="0">
              <a:latin typeface="Helvetica Neue"/>
              <a:cs typeface="Helvetica Neue"/>
            </a:endParaRPr>
          </a:p>
          <a:p>
            <a:r>
              <a:rPr lang="en-US" sz="2000" dirty="0" smtClean="0">
                <a:latin typeface="Helvetica Neue"/>
                <a:cs typeface="Helvetica Neue"/>
                <a:hlinkClick r:id="rId7"/>
              </a:rPr>
              <a:t>Veronica Black</a:t>
            </a:r>
            <a:endParaRPr lang="en-US" sz="2000" dirty="0" smtClean="0">
              <a:latin typeface="Helvetica Neue"/>
              <a:cs typeface="Helvetica Neue"/>
            </a:endParaRPr>
          </a:p>
          <a:p>
            <a:pPr marL="0" indent="0">
              <a:buNone/>
            </a:pPr>
            <a:endParaRPr lang="en-US" sz="2000" dirty="0">
              <a:latin typeface="Helvetica Neue"/>
              <a:cs typeface="Helvetica Neue"/>
            </a:endParaRPr>
          </a:p>
          <a:p>
            <a:r>
              <a:rPr lang="en-US" sz="2000" dirty="0" smtClean="0">
                <a:latin typeface="Helvetica Neue"/>
                <a:cs typeface="Helvetica Neue"/>
                <a:hlinkClick r:id="rId8"/>
              </a:rPr>
              <a:t>Mike Jackson</a:t>
            </a:r>
            <a:endParaRPr lang="en-US" sz="2000" dirty="0" smtClean="0">
              <a:latin typeface="Helvetica Neue"/>
              <a:cs typeface="Helvetica Neue"/>
            </a:endParaRPr>
          </a:p>
          <a:p>
            <a:endParaRPr lang="en-US" sz="2000" dirty="0">
              <a:latin typeface="Helvetica Neue"/>
              <a:cs typeface="Helvetica Neue"/>
            </a:endParaRPr>
          </a:p>
          <a:p>
            <a:r>
              <a:rPr lang="en-US" sz="2000" dirty="0" smtClean="0">
                <a:latin typeface="Helvetica Neue"/>
                <a:cs typeface="Helvetica Neue"/>
                <a:hlinkClick r:id="rId9"/>
              </a:rPr>
              <a:t>Jason Valdez</a:t>
            </a:r>
            <a:endParaRPr lang="en-US" sz="2000" dirty="0" smtClean="0">
              <a:latin typeface="Helvetica Neue"/>
              <a:cs typeface="Helvetica Neue"/>
            </a:endParaRPr>
          </a:p>
          <a:p>
            <a:endParaRPr lang="en-US" sz="2000" dirty="0">
              <a:latin typeface="Helvetica Neue"/>
              <a:cs typeface="Helvetica Neue"/>
            </a:endParaRPr>
          </a:p>
          <a:p>
            <a:pPr marL="0" indent="0">
              <a:buNone/>
            </a:pPr>
            <a:endParaRPr lang="en-US" sz="2000" dirty="0" smtClean="0"/>
          </a:p>
          <a:p>
            <a:endParaRPr lang="en-US" sz="2000" dirty="0"/>
          </a:p>
          <a:p>
            <a:pPr marL="0" indent="0">
              <a:buNone/>
            </a:pPr>
            <a:endParaRPr lang="en-US" sz="2000" dirty="0"/>
          </a:p>
        </p:txBody>
      </p:sp>
      <p:pic>
        <p:nvPicPr>
          <p:cNvPr id="7" name="Picture 6" descr="de2_06 2.gi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46062" y="4934323"/>
            <a:ext cx="3429000" cy="2538919"/>
          </a:xfrm>
          <a:prstGeom prst="rect">
            <a:avLst/>
          </a:prstGeom>
        </p:spPr>
      </p:pic>
      <p:pic>
        <p:nvPicPr>
          <p:cNvPr id="13" name="Picture 12" descr="thepug-150x150 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44744" y="4934323"/>
            <a:ext cx="2312147" cy="2312147"/>
          </a:xfrm>
          <a:prstGeom prst="rect">
            <a:avLst/>
          </a:prstGeom>
        </p:spPr>
      </p:pic>
    </p:spTree>
    <p:extLst>
      <p:ext uri="{BB962C8B-B14F-4D97-AF65-F5344CB8AC3E}">
        <p14:creationId xmlns:p14="http://schemas.microsoft.com/office/powerpoint/2010/main" val="18102041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Neue"/>
                <a:cs typeface="Helvetica Neue"/>
              </a:rPr>
              <a:t>Apply online</a:t>
            </a:r>
            <a:endParaRPr lang="en-US" dirty="0">
              <a:latin typeface="Helvetica Neue"/>
              <a:cs typeface="Helvetica Neue"/>
            </a:endParaRPr>
          </a:p>
        </p:txBody>
      </p:sp>
      <p:sp>
        <p:nvSpPr>
          <p:cNvPr id="3" name="Content Placeholder 2"/>
          <p:cNvSpPr>
            <a:spLocks noGrp="1"/>
          </p:cNvSpPr>
          <p:nvPr>
            <p:ph sz="quarter" idx="1"/>
          </p:nvPr>
        </p:nvSpPr>
        <p:spPr>
          <a:xfrm>
            <a:off x="346575" y="2049983"/>
            <a:ext cx="8503920" cy="4572000"/>
          </a:xfrm>
        </p:spPr>
        <p:txBody>
          <a:bodyPr>
            <a:normAutofit fontScale="77500" lnSpcReduction="20000"/>
          </a:bodyPr>
          <a:lstStyle/>
          <a:p>
            <a:pPr lvl="0"/>
            <a:r>
              <a:rPr lang="en-US" dirty="0" smtClean="0">
                <a:solidFill>
                  <a:srgbClr val="7F7F7F"/>
                </a:solidFill>
                <a:latin typeface="Helvetica Neue"/>
                <a:cs typeface="Helvetica Neue"/>
              </a:rPr>
              <a:t>Go </a:t>
            </a:r>
            <a:r>
              <a:rPr lang="en-US" dirty="0">
                <a:solidFill>
                  <a:srgbClr val="7F7F7F"/>
                </a:solidFill>
                <a:latin typeface="Helvetica Neue"/>
                <a:cs typeface="Helvetica Neue"/>
              </a:rPr>
              <a:t>to </a:t>
            </a:r>
            <a:r>
              <a:rPr lang="en-US" dirty="0">
                <a:solidFill>
                  <a:srgbClr val="7F7F7F"/>
                </a:solidFill>
                <a:latin typeface="Helvetica Neue"/>
                <a:cs typeface="Helvetica Neue"/>
                <a:hlinkClick r:id="rId2"/>
              </a:rPr>
              <a:t>https://</a:t>
            </a:r>
            <a:r>
              <a:rPr lang="en-US" dirty="0" err="1">
                <a:solidFill>
                  <a:srgbClr val="7F7F7F"/>
                </a:solidFill>
                <a:latin typeface="Helvetica Neue"/>
                <a:cs typeface="Helvetica Neue"/>
                <a:hlinkClick r:id="rId2"/>
              </a:rPr>
              <a:t>my.americorps.gov/mp/login.do</a:t>
            </a:r>
            <a:endParaRPr lang="en-US" dirty="0">
              <a:solidFill>
                <a:srgbClr val="7F7F7F"/>
              </a:solidFill>
              <a:latin typeface="Helvetica Neue"/>
              <a:cs typeface="Helvetica Neue"/>
            </a:endParaRPr>
          </a:p>
          <a:p>
            <a:pPr lvl="0"/>
            <a:r>
              <a:rPr lang="en-US" dirty="0">
                <a:solidFill>
                  <a:srgbClr val="7F7F7F"/>
                </a:solidFill>
                <a:latin typeface="Helvetica Neue"/>
                <a:cs typeface="Helvetica Neue"/>
              </a:rPr>
              <a:t>Click on Apply to serve</a:t>
            </a:r>
          </a:p>
          <a:p>
            <a:pPr lvl="0"/>
            <a:r>
              <a:rPr lang="en-US" dirty="0">
                <a:solidFill>
                  <a:srgbClr val="7F7F7F"/>
                </a:solidFill>
                <a:latin typeface="Helvetica Neue"/>
                <a:cs typeface="Helvetica Neue"/>
              </a:rPr>
              <a:t>Create a profile (steps 1-4) make sure you indicate that you will accept emails from this system</a:t>
            </a:r>
          </a:p>
          <a:p>
            <a:pPr lvl="0"/>
            <a:r>
              <a:rPr lang="en-US" dirty="0">
                <a:solidFill>
                  <a:srgbClr val="7F7F7F"/>
                </a:solidFill>
                <a:latin typeface="Helvetica Neue"/>
                <a:cs typeface="Helvetica Neue"/>
              </a:rPr>
              <a:t>You will receive an email from recruitment, follow the link and create a username and password</a:t>
            </a:r>
          </a:p>
          <a:p>
            <a:pPr lvl="0"/>
            <a:r>
              <a:rPr lang="en-US" dirty="0">
                <a:solidFill>
                  <a:srgbClr val="7F7F7F"/>
                </a:solidFill>
                <a:latin typeface="Helvetica Neue"/>
                <a:cs typeface="Helvetica Neue"/>
              </a:rPr>
              <a:t>Login to your account to complete the application </a:t>
            </a:r>
          </a:p>
          <a:p>
            <a:pPr lvl="0"/>
            <a:r>
              <a:rPr lang="en-US" dirty="0">
                <a:solidFill>
                  <a:srgbClr val="7F7F7F"/>
                </a:solidFill>
                <a:latin typeface="Helvetica Neue"/>
                <a:cs typeface="Helvetica Neue"/>
              </a:rPr>
              <a:t>Select </a:t>
            </a:r>
            <a:r>
              <a:rPr lang="en-US" i="1" dirty="0">
                <a:solidFill>
                  <a:srgbClr val="7F7F7F"/>
                </a:solidFill>
                <a:latin typeface="Helvetica Neue"/>
                <a:cs typeface="Helvetica Neue"/>
              </a:rPr>
              <a:t>create application </a:t>
            </a:r>
            <a:r>
              <a:rPr lang="en-US" dirty="0">
                <a:solidFill>
                  <a:srgbClr val="7F7F7F"/>
                </a:solidFill>
                <a:latin typeface="Helvetica Neue"/>
                <a:cs typeface="Helvetica Neue"/>
              </a:rPr>
              <a:t>and complete steps 1-8</a:t>
            </a:r>
          </a:p>
          <a:p>
            <a:pPr lvl="0"/>
            <a:r>
              <a:rPr lang="en-US" dirty="0">
                <a:solidFill>
                  <a:srgbClr val="7F7F7F"/>
                </a:solidFill>
                <a:latin typeface="Helvetica Neue"/>
                <a:cs typeface="Helvetica Neue"/>
              </a:rPr>
              <a:t>After you have created your application, search listings and apply to the service opportunity that best suits you. You can apply for more than one service </a:t>
            </a:r>
            <a:r>
              <a:rPr lang="en-US" dirty="0" smtClean="0">
                <a:solidFill>
                  <a:srgbClr val="7F7F7F"/>
                </a:solidFill>
                <a:latin typeface="Helvetica Neue"/>
                <a:cs typeface="Helvetica Neue"/>
              </a:rPr>
              <a:t>opportunity</a:t>
            </a:r>
          </a:p>
          <a:p>
            <a:pPr lvl="0"/>
            <a:r>
              <a:rPr lang="en-US" dirty="0" smtClean="0">
                <a:solidFill>
                  <a:srgbClr val="7F7F7F"/>
                </a:solidFill>
                <a:latin typeface="Helvetica Neue"/>
                <a:cs typeface="Helvetica Neue"/>
              </a:rPr>
              <a:t>Remember to follow these instructions step by step</a:t>
            </a:r>
          </a:p>
          <a:p>
            <a:pPr>
              <a:buNone/>
            </a:pPr>
            <a:r>
              <a:rPr lang="en-US" dirty="0">
                <a:solidFill>
                  <a:srgbClr val="7F7F7F"/>
                </a:solidFill>
              </a:rPr>
              <a:t> </a:t>
            </a:r>
          </a:p>
          <a:p>
            <a:pPr>
              <a:buNone/>
            </a:pPr>
            <a:r>
              <a:rPr lang="en-US" dirty="0">
                <a:solidFill>
                  <a:srgbClr val="7F7F7F"/>
                </a:solidFill>
              </a:rPr>
              <a:t>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595959"/>
                </a:solidFill>
                <a:latin typeface="Helvetica Neue"/>
                <a:cs typeface="Helvetica Neue"/>
              </a:rPr>
              <a:t>Before you begin your service:</a:t>
            </a:r>
            <a:endParaRPr lang="en-US" sz="3200" dirty="0">
              <a:solidFill>
                <a:srgbClr val="595959"/>
              </a:solidFill>
              <a:latin typeface="Helvetica Neue"/>
              <a:cs typeface="Helvetica Neue"/>
            </a:endParaRPr>
          </a:p>
        </p:txBody>
      </p:sp>
      <p:sp>
        <p:nvSpPr>
          <p:cNvPr id="3" name="Content Placeholder 2"/>
          <p:cNvSpPr>
            <a:spLocks noGrp="1"/>
          </p:cNvSpPr>
          <p:nvPr>
            <p:ph idx="1"/>
          </p:nvPr>
        </p:nvSpPr>
        <p:spPr>
          <a:xfrm>
            <a:off x="213684" y="2294854"/>
            <a:ext cx="4299292" cy="4732332"/>
          </a:xfrm>
        </p:spPr>
        <p:txBody>
          <a:bodyPr>
            <a:normAutofit/>
          </a:bodyPr>
          <a:lstStyle/>
          <a:p>
            <a:r>
              <a:rPr lang="en-US" sz="1900" dirty="0" smtClean="0">
                <a:solidFill>
                  <a:srgbClr val="595959"/>
                </a:solidFill>
                <a:latin typeface="Helvetica Neue"/>
                <a:cs typeface="Helvetica Neue"/>
              </a:rPr>
              <a:t>Please start this process ASAP, send me the paperwork along with any receipts (signed by you) and if you are selected and enrolled, the program will reimburse you for your expenses.</a:t>
            </a:r>
          </a:p>
          <a:p>
            <a:r>
              <a:rPr lang="en-US" sz="1900" dirty="0" smtClean="0">
                <a:solidFill>
                  <a:srgbClr val="595959"/>
                </a:solidFill>
                <a:latin typeface="Helvetica Neue"/>
                <a:cs typeface="Helvetica Neue"/>
              </a:rPr>
              <a:t>You cannot begin serving until your FBI check is complete and I have the results. </a:t>
            </a:r>
            <a:endParaRPr lang="en-US" sz="1900" dirty="0">
              <a:solidFill>
                <a:srgbClr val="595959"/>
              </a:solidFill>
              <a:latin typeface="Helvetica Neue"/>
              <a:cs typeface="Helvetica Neue"/>
            </a:endParaRPr>
          </a:p>
          <a:p>
            <a:pPr marL="0" indent="0">
              <a:buNone/>
            </a:pPr>
            <a:r>
              <a:rPr lang="en-US" dirty="0" smtClean="0"/>
              <a:t> </a:t>
            </a:r>
            <a:endParaRPr lang="en-US" dirty="0"/>
          </a:p>
        </p:txBody>
      </p:sp>
      <p:pic>
        <p:nvPicPr>
          <p:cNvPr id="4" name="Picture 3" descr="fingerprint-2.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28465" y="2358586"/>
            <a:ext cx="4215535" cy="4215535"/>
          </a:xfrm>
          <a:prstGeom prst="rect">
            <a:avLst/>
          </a:prstGeom>
        </p:spPr>
      </p:pic>
      <p:sp>
        <p:nvSpPr>
          <p:cNvPr id="5" name="TextBox 4"/>
          <p:cNvSpPr txBox="1"/>
          <p:nvPr/>
        </p:nvSpPr>
        <p:spPr>
          <a:xfrm>
            <a:off x="937364" y="1556190"/>
            <a:ext cx="7199407" cy="738664"/>
          </a:xfrm>
          <a:prstGeom prst="rect">
            <a:avLst/>
          </a:prstGeom>
          <a:noFill/>
        </p:spPr>
        <p:txBody>
          <a:bodyPr wrap="none" rtlCol="0">
            <a:spAutoFit/>
          </a:bodyPr>
          <a:lstStyle/>
          <a:p>
            <a:r>
              <a:rPr lang="en-US" sz="2400" dirty="0">
                <a:solidFill>
                  <a:srgbClr val="595959"/>
                </a:solidFill>
                <a:latin typeface="Helvetica Neue"/>
                <a:cs typeface="Helvetica Neue"/>
                <a:hlinkClick r:id="rId3"/>
              </a:rPr>
              <a:t>You must have an FBI and state background check</a:t>
            </a:r>
            <a:endParaRPr lang="en-US" sz="2400" dirty="0">
              <a:solidFill>
                <a:srgbClr val="595959"/>
              </a:solidFill>
              <a:latin typeface="Helvetica Neue"/>
              <a:cs typeface="Helvetica Neue"/>
            </a:endParaRPr>
          </a:p>
          <a:p>
            <a:endParaRPr lang="en-US" dirty="0"/>
          </a:p>
        </p:txBody>
      </p:sp>
    </p:spTree>
    <p:extLst>
      <p:ext uri="{BB962C8B-B14F-4D97-AF65-F5344CB8AC3E}">
        <p14:creationId xmlns:p14="http://schemas.microsoft.com/office/powerpoint/2010/main" val="21863831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Neue"/>
                <a:cs typeface="Helvetica Neue"/>
              </a:rPr>
              <a:t>You can keep up with what’s available too!</a:t>
            </a:r>
            <a:endParaRPr lang="en-US" dirty="0">
              <a:latin typeface="Helvetica Neue"/>
              <a:cs typeface="Helvetica Neue"/>
            </a:endParaRPr>
          </a:p>
        </p:txBody>
      </p:sp>
      <p:sp>
        <p:nvSpPr>
          <p:cNvPr id="3" name="Content Placeholder 2"/>
          <p:cNvSpPr>
            <a:spLocks noGrp="1"/>
          </p:cNvSpPr>
          <p:nvPr>
            <p:ph sz="quarter" idx="1"/>
          </p:nvPr>
        </p:nvSpPr>
        <p:spPr/>
        <p:txBody>
          <a:bodyPr/>
          <a:lstStyle/>
          <a:p>
            <a:r>
              <a:rPr lang="en-US" dirty="0" smtClean="0">
                <a:latin typeface="Helvetica Neue"/>
                <a:cs typeface="Helvetica Neue"/>
                <a:hlinkClick r:id="rId3"/>
              </a:rPr>
              <a:t>Go to the AmeriCorps website</a:t>
            </a:r>
            <a:endParaRPr lang="en-US" dirty="0"/>
          </a:p>
        </p:txBody>
      </p:sp>
      <p:sp>
        <p:nvSpPr>
          <p:cNvPr id="5" name="TextBox 4"/>
          <p:cNvSpPr txBox="1"/>
          <p:nvPr/>
        </p:nvSpPr>
        <p:spPr>
          <a:xfrm>
            <a:off x="1584901" y="5537495"/>
            <a:ext cx="2974385" cy="369332"/>
          </a:xfrm>
          <a:prstGeom prst="rect">
            <a:avLst/>
          </a:prstGeom>
          <a:noFill/>
        </p:spPr>
        <p:txBody>
          <a:bodyPr wrap="square" rtlCol="0">
            <a:spAutoFit/>
          </a:bodyPr>
          <a:lstStyle/>
          <a:p>
            <a:r>
              <a:rPr lang="en-US" dirty="0" smtClean="0">
                <a:latin typeface="Helvetica Neue"/>
                <a:cs typeface="Helvetica Neue"/>
              </a:rPr>
              <a:t>Select Technology and NM</a:t>
            </a:r>
            <a:endParaRPr lang="en-US" dirty="0">
              <a:latin typeface="Helvetica Neue"/>
              <a:cs typeface="Helvetica Neue"/>
            </a:endParaRPr>
          </a:p>
        </p:txBody>
      </p:sp>
      <p:pic>
        <p:nvPicPr>
          <p:cNvPr id="6" name="Picture 5" descr="Screen shot 2013-11-10 at 4.01.1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21813"/>
            <a:ext cx="9144000" cy="52382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07892"/>
            <a:ext cx="8534400" cy="758952"/>
          </a:xfrm>
        </p:spPr>
        <p:txBody>
          <a:bodyPr>
            <a:normAutofit fontScale="90000"/>
          </a:bodyPr>
          <a:lstStyle/>
          <a:p>
            <a:r>
              <a:rPr lang="en-US" dirty="0" smtClean="0">
                <a:latin typeface="Helvetica Neue"/>
                <a:cs typeface="Helvetica Neue"/>
              </a:rPr>
              <a:t>Contact Information</a:t>
            </a:r>
            <a:br>
              <a:rPr lang="en-US" dirty="0" smtClean="0">
                <a:latin typeface="Helvetica Neue"/>
                <a:cs typeface="Helvetica Neue"/>
              </a:rPr>
            </a:br>
            <a:r>
              <a:rPr lang="en-US" dirty="0" smtClean="0">
                <a:latin typeface="Helvetica Neue"/>
                <a:cs typeface="Helvetica Neue"/>
              </a:rPr>
              <a:t>and website </a:t>
            </a:r>
            <a:endParaRPr lang="en-US" dirty="0">
              <a:latin typeface="Helvetica Neue"/>
              <a:cs typeface="Helvetica Neue"/>
            </a:endParaRPr>
          </a:p>
        </p:txBody>
      </p:sp>
      <p:pic>
        <p:nvPicPr>
          <p:cNvPr id="4" name="Picture 3" descr="Screen shot 2012-05-15 at 12.47.18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6246" y="1948320"/>
            <a:ext cx="8639670" cy="4924612"/>
          </a:xfrm>
          <a:prstGeom prst="rect">
            <a:avLst/>
          </a:prstGeom>
        </p:spPr>
      </p:pic>
      <p:sp>
        <p:nvSpPr>
          <p:cNvPr id="3" name="TextBox 2"/>
          <p:cNvSpPr txBox="1"/>
          <p:nvPr/>
        </p:nvSpPr>
        <p:spPr>
          <a:xfrm>
            <a:off x="762000" y="1255059"/>
            <a:ext cx="7694706" cy="461665"/>
          </a:xfrm>
          <a:prstGeom prst="rect">
            <a:avLst/>
          </a:prstGeom>
          <a:noFill/>
        </p:spPr>
        <p:txBody>
          <a:bodyPr wrap="square" rtlCol="0">
            <a:spAutoFit/>
          </a:bodyPr>
          <a:lstStyle/>
          <a:p>
            <a:pPr algn="ctr"/>
            <a:r>
              <a:rPr lang="en-US" sz="2400" dirty="0" smtClean="0">
                <a:latin typeface="Helvetica Neue"/>
                <a:cs typeface="Helvetica Neue"/>
                <a:hlinkClick r:id="rId3"/>
              </a:rPr>
              <a:t>Center for Cultural Technology </a:t>
            </a:r>
            <a:endParaRPr lang="en-US" sz="2400" dirty="0"/>
          </a:p>
        </p:txBody>
      </p:sp>
    </p:spTree>
    <p:extLst>
      <p:ext uri="{BB962C8B-B14F-4D97-AF65-F5344CB8AC3E}">
        <p14:creationId xmlns:p14="http://schemas.microsoft.com/office/powerpoint/2010/main" val="39346525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Neue"/>
                <a:cs typeface="Helvetica Neue"/>
              </a:rPr>
              <a:t>Questions?</a:t>
            </a:r>
            <a:endParaRPr lang="en-US" dirty="0">
              <a:latin typeface="Helvetica Neue"/>
              <a:cs typeface="Helvetica Neue"/>
            </a:endParaRPr>
          </a:p>
        </p:txBody>
      </p:sp>
      <p:pic>
        <p:nvPicPr>
          <p:cNvPr id="6" name="Content Placeholder 3" descr="question.jpg"/>
          <p:cNvPicPr>
            <a:picLocks noGrp="1" noChangeAspect="1"/>
          </p:cNvPicPr>
          <p:nvPr>
            <p:ph sz="quarter" idx="1"/>
          </p:nvPr>
        </p:nvPicPr>
        <p:blipFill>
          <a:blip r:embed="rId2" cstate="email">
            <a:extLst>
              <a:ext uri="{28A0092B-C50C-407E-A947-70E740481C1C}">
                <a14:useLocalDpi xmlns:a14="http://schemas.microsoft.com/office/drawing/2010/main"/>
              </a:ext>
            </a:extLst>
          </a:blip>
          <a:srcRect l="-6337" r="-6337"/>
          <a:stretch>
            <a:fillRect/>
          </a:stretch>
        </p:blipFill>
        <p:spPr>
          <a:xfrm>
            <a:off x="914400" y="1735138"/>
            <a:ext cx="7313613" cy="4056062"/>
          </a:xfrm>
        </p:spPr>
      </p:pic>
    </p:spTree>
    <p:extLst>
      <p:ext uri="{BB962C8B-B14F-4D97-AF65-F5344CB8AC3E}">
        <p14:creationId xmlns:p14="http://schemas.microsoft.com/office/powerpoint/2010/main" val="35878001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Neue"/>
                <a:cs typeface="Helvetica Neue"/>
              </a:rPr>
              <a:t>NMHU | DCA Internship program</a:t>
            </a:r>
            <a:endParaRPr lang="en-US" dirty="0">
              <a:latin typeface="Helvetica Neue"/>
              <a:cs typeface="Helvetica Neue"/>
            </a:endParaRPr>
          </a:p>
        </p:txBody>
      </p:sp>
      <p:sp>
        <p:nvSpPr>
          <p:cNvPr id="3" name="Content Placeholder 2"/>
          <p:cNvSpPr>
            <a:spLocks noGrp="1"/>
          </p:cNvSpPr>
          <p:nvPr>
            <p:ph sz="quarter" idx="1"/>
          </p:nvPr>
        </p:nvSpPr>
        <p:spPr>
          <a:xfrm>
            <a:off x="301752" y="1706340"/>
            <a:ext cx="8503920" cy="4572000"/>
          </a:xfrm>
        </p:spPr>
        <p:txBody>
          <a:bodyPr>
            <a:normAutofit fontScale="85000" lnSpcReduction="10000"/>
          </a:bodyPr>
          <a:lstStyle/>
          <a:p>
            <a:endParaRPr lang="en-US" sz="2400" dirty="0" smtClean="0">
              <a:solidFill>
                <a:schemeClr val="tx1">
                  <a:lumMod val="50000"/>
                  <a:lumOff val="50000"/>
                </a:schemeClr>
              </a:solidFill>
              <a:latin typeface="Helvetica Neue"/>
              <a:cs typeface="Helvetica Neue"/>
            </a:endParaRPr>
          </a:p>
          <a:p>
            <a:endParaRPr lang="en-US" sz="2400" dirty="0">
              <a:solidFill>
                <a:schemeClr val="tx1">
                  <a:lumMod val="50000"/>
                  <a:lumOff val="50000"/>
                </a:schemeClr>
              </a:solidFill>
              <a:latin typeface="Helvetica Neue"/>
              <a:cs typeface="Helvetica Neue"/>
            </a:endParaRPr>
          </a:p>
          <a:p>
            <a:endParaRPr lang="en-US" sz="2400" dirty="0" smtClean="0">
              <a:solidFill>
                <a:schemeClr val="tx1">
                  <a:lumMod val="50000"/>
                  <a:lumOff val="50000"/>
                </a:schemeClr>
              </a:solidFill>
              <a:latin typeface="Helvetica Neue"/>
              <a:cs typeface="Helvetica Neue"/>
            </a:endParaRPr>
          </a:p>
          <a:p>
            <a:endParaRPr lang="en-US" sz="2400" dirty="0">
              <a:solidFill>
                <a:schemeClr val="tx1">
                  <a:lumMod val="50000"/>
                  <a:lumOff val="50000"/>
                </a:schemeClr>
              </a:solidFill>
              <a:latin typeface="Helvetica Neue"/>
              <a:cs typeface="Helvetica Neue"/>
            </a:endParaRPr>
          </a:p>
          <a:p>
            <a:endParaRPr lang="en-US" sz="2400" dirty="0" smtClean="0">
              <a:solidFill>
                <a:schemeClr val="tx1">
                  <a:lumMod val="50000"/>
                  <a:lumOff val="50000"/>
                </a:schemeClr>
              </a:solidFill>
              <a:latin typeface="Helvetica Neue"/>
              <a:cs typeface="Helvetica Neue"/>
            </a:endParaRPr>
          </a:p>
          <a:p>
            <a:endParaRPr lang="en-US" sz="2400" dirty="0">
              <a:solidFill>
                <a:schemeClr val="tx1">
                  <a:lumMod val="50000"/>
                  <a:lumOff val="50000"/>
                </a:schemeClr>
              </a:solidFill>
              <a:latin typeface="Helvetica Neue"/>
              <a:cs typeface="Helvetica Neue"/>
            </a:endParaRPr>
          </a:p>
          <a:p>
            <a:r>
              <a:rPr lang="en-US" sz="2400" dirty="0" smtClean="0">
                <a:solidFill>
                  <a:schemeClr val="tx1">
                    <a:lumMod val="50000"/>
                    <a:lumOff val="50000"/>
                  </a:schemeClr>
                </a:solidFill>
                <a:latin typeface="Helvetica Neue"/>
                <a:cs typeface="Helvetica Neue"/>
              </a:rPr>
              <a:t>Usually 100 hours</a:t>
            </a:r>
          </a:p>
          <a:p>
            <a:r>
              <a:rPr lang="en-US" sz="2400" dirty="0" smtClean="0">
                <a:solidFill>
                  <a:schemeClr val="tx1">
                    <a:lumMod val="50000"/>
                    <a:lumOff val="50000"/>
                  </a:schemeClr>
                </a:solidFill>
                <a:latin typeface="Helvetica Neue"/>
                <a:cs typeface="Helvetica Neue"/>
              </a:rPr>
              <a:t>Project driven | cultural </a:t>
            </a:r>
            <a:r>
              <a:rPr lang="en-US" sz="2400" dirty="0">
                <a:solidFill>
                  <a:schemeClr val="tx1">
                    <a:lumMod val="50000"/>
                    <a:lumOff val="50000"/>
                  </a:schemeClr>
                </a:solidFill>
                <a:latin typeface="Helvetica Neue"/>
                <a:cs typeface="Helvetica Neue"/>
              </a:rPr>
              <a:t>i</a:t>
            </a:r>
            <a:r>
              <a:rPr lang="en-US" sz="2400" dirty="0" smtClean="0">
                <a:solidFill>
                  <a:schemeClr val="tx1">
                    <a:lumMod val="50000"/>
                    <a:lumOff val="50000"/>
                  </a:schemeClr>
                </a:solidFill>
                <a:latin typeface="Helvetica Neue"/>
                <a:cs typeface="Helvetica Neue"/>
              </a:rPr>
              <a:t>nstitution, museum or library</a:t>
            </a:r>
          </a:p>
          <a:p>
            <a:r>
              <a:rPr lang="en-US" sz="2400" dirty="0" smtClean="0">
                <a:solidFill>
                  <a:schemeClr val="tx1">
                    <a:lumMod val="50000"/>
                    <a:lumOff val="50000"/>
                  </a:schemeClr>
                </a:solidFill>
                <a:latin typeface="Helvetica Neue"/>
                <a:cs typeface="Helvetica Neue"/>
              </a:rPr>
              <a:t>Skill set approved by faculty advisor and Mimi, Miriam and Lauren</a:t>
            </a:r>
          </a:p>
          <a:p>
            <a:r>
              <a:rPr lang="en-US" sz="2400" dirty="0" smtClean="0">
                <a:solidFill>
                  <a:schemeClr val="tx1">
                    <a:lumMod val="50000"/>
                    <a:lumOff val="50000"/>
                  </a:schemeClr>
                </a:solidFill>
                <a:latin typeface="Helvetica Neue"/>
                <a:cs typeface="Helvetica Neue"/>
              </a:rPr>
              <a:t>Stipend is about $15.00 per hour </a:t>
            </a:r>
          </a:p>
          <a:p>
            <a:r>
              <a:rPr lang="en-US" sz="2400" dirty="0" smtClean="0">
                <a:solidFill>
                  <a:schemeClr val="tx1">
                    <a:lumMod val="50000"/>
                    <a:lumOff val="50000"/>
                  </a:schemeClr>
                </a:solidFill>
                <a:latin typeface="Helvetica Neue"/>
                <a:cs typeface="Helvetica Neue"/>
              </a:rPr>
              <a:t>Payment schedule set up individually per project length.</a:t>
            </a:r>
          </a:p>
          <a:p>
            <a:pPr marL="0" indent="0">
              <a:buNone/>
            </a:pPr>
            <a:endParaRPr lang="en-US" sz="2400" dirty="0" smtClean="0">
              <a:solidFill>
                <a:schemeClr val="tx1">
                  <a:lumMod val="50000"/>
                  <a:lumOff val="50000"/>
                </a:schemeClr>
              </a:solidFill>
              <a:latin typeface="Helvetica Neue"/>
              <a:cs typeface="Helvetica Neue"/>
            </a:endParaRPr>
          </a:p>
          <a:p>
            <a:pPr marL="0" indent="0">
              <a:buNone/>
            </a:pPr>
            <a:r>
              <a:rPr lang="en-US" sz="2400" dirty="0" smtClean="0">
                <a:solidFill>
                  <a:schemeClr val="tx1">
                    <a:lumMod val="50000"/>
                    <a:lumOff val="50000"/>
                  </a:schemeClr>
                </a:solidFill>
                <a:latin typeface="Helvetica Neue"/>
                <a:cs typeface="Helvetica Neue"/>
              </a:rPr>
              <a:t>Usually $750.00 at the start and $750.00 when the project is completed.</a:t>
            </a:r>
          </a:p>
          <a:p>
            <a:pPr marL="0" indent="0">
              <a:buNone/>
            </a:pPr>
            <a:endParaRPr lang="en-US" dirty="0">
              <a:solidFill>
                <a:schemeClr val="tx1">
                  <a:lumMod val="50000"/>
                  <a:lumOff val="50000"/>
                </a:schemeClr>
              </a:solidFill>
              <a:latin typeface="Helvetica Neue"/>
              <a:cs typeface="Helvetica Neue"/>
            </a:endParaRPr>
          </a:p>
          <a:p>
            <a:pPr marL="0" indent="0">
              <a:buNone/>
            </a:pPr>
            <a:endParaRPr lang="en-US" dirty="0" smtClean="0"/>
          </a:p>
          <a:p>
            <a:endParaRPr lang="en-US" dirty="0"/>
          </a:p>
        </p:txBody>
      </p:sp>
      <p:pic>
        <p:nvPicPr>
          <p:cNvPr id="4" name="Picture 3" descr="Screen shot 2013-03-25 at 11.39.43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525" y="1616693"/>
            <a:ext cx="3013671" cy="1927413"/>
          </a:xfrm>
          <a:prstGeom prst="rect">
            <a:avLst/>
          </a:prstGeom>
        </p:spPr>
      </p:pic>
      <p:pic>
        <p:nvPicPr>
          <p:cNvPr id="7" name="Picture 6" descr="Screen shot 2013-03-25 at 11.40.50 A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6507" y="1616695"/>
            <a:ext cx="2562435" cy="1927411"/>
          </a:xfrm>
          <a:prstGeom prst="rect">
            <a:avLst/>
          </a:prstGeom>
        </p:spPr>
      </p:pic>
      <p:pic>
        <p:nvPicPr>
          <p:cNvPr id="8" name="Picture 7" descr="Screen shot 2013-03-25 at 11.40.33 A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48942" y="1616695"/>
            <a:ext cx="2880592" cy="1927411"/>
          </a:xfrm>
          <a:prstGeom prst="rect">
            <a:avLst/>
          </a:prstGeom>
        </p:spPr>
      </p:pic>
    </p:spTree>
    <p:extLst>
      <p:ext uri="{BB962C8B-B14F-4D97-AF65-F5344CB8AC3E}">
        <p14:creationId xmlns:p14="http://schemas.microsoft.com/office/powerpoint/2010/main" val="38083148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4"/>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1781" y="553032"/>
            <a:ext cx="2940348" cy="2125859"/>
          </a:xfrm>
          <a:prstGeom prst="rect">
            <a:avLst/>
          </a:prstGeom>
          <a:solidFill>
            <a:srgbClr val="000000"/>
          </a:solidFill>
          <a:ln w="12700">
            <a:solidFill>
              <a:schemeClr val="bg2"/>
            </a:solidFill>
            <a:miter lim="800000"/>
            <a:headEnd/>
            <a:tailEnd/>
          </a:ln>
          <a:effectLst>
            <a:outerShdw dist="107763" dir="2700000" algn="ctr" rotWithShape="0">
              <a:schemeClr val="bg2"/>
            </a:outerShdw>
          </a:effectLst>
        </p:spPr>
      </p:pic>
      <p:pic>
        <p:nvPicPr>
          <p:cNvPr id="6" name="Picture 4"/>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48215" y="569197"/>
            <a:ext cx="1419143" cy="2109694"/>
          </a:xfrm>
          <a:prstGeom prst="rect">
            <a:avLst/>
          </a:prstGeom>
          <a:solidFill>
            <a:srgbClr val="000000"/>
          </a:solidFill>
          <a:ln w="12700">
            <a:solidFill>
              <a:schemeClr val="bg2"/>
            </a:solidFill>
            <a:miter lim="800000"/>
            <a:headEnd/>
            <a:tailEnd/>
          </a:ln>
          <a:effectLst>
            <a:outerShdw dist="107763" dir="2700000" algn="ctr" rotWithShape="0">
              <a:schemeClr val="bg2"/>
            </a:outerShdw>
          </a:effectLst>
        </p:spPr>
      </p:pic>
      <p:pic>
        <p:nvPicPr>
          <p:cNvPr id="11" name="Picture 10" descr="P1010092.JPG"/>
          <p:cNvPicPr>
            <a:picLocks noChangeAspect="1"/>
          </p:cNvPicPr>
          <p:nvPr/>
        </p:nvPicPr>
        <p:blipFill rotWithShape="1">
          <a:blip r:embed="rId5" cstate="email">
            <a:extLst>
              <a:ext uri="{28A0092B-C50C-407E-A947-70E740481C1C}">
                <a14:useLocalDpi xmlns:a14="http://schemas.microsoft.com/office/drawing/2010/main"/>
              </a:ext>
            </a:extLst>
          </a:blip>
          <a:srcRect r="-69" b="-11709"/>
          <a:stretch/>
        </p:blipFill>
        <p:spPr>
          <a:xfrm>
            <a:off x="4066454" y="2749176"/>
            <a:ext cx="3515675" cy="2571262"/>
          </a:xfrm>
          <a:prstGeom prst="rect">
            <a:avLst/>
          </a:prstGeom>
        </p:spPr>
      </p:pic>
      <p:sp>
        <p:nvSpPr>
          <p:cNvPr id="2" name="Title 1"/>
          <p:cNvSpPr>
            <a:spLocks noGrp="1"/>
          </p:cNvSpPr>
          <p:nvPr>
            <p:ph type="title"/>
          </p:nvPr>
        </p:nvSpPr>
        <p:spPr>
          <a:xfrm>
            <a:off x="164351" y="1953063"/>
            <a:ext cx="8534400" cy="758952"/>
          </a:xfrm>
        </p:spPr>
        <p:txBody>
          <a:bodyPr>
            <a:noAutofit/>
          </a:bodyPr>
          <a:lstStyle/>
          <a:p>
            <a:pPr algn="l"/>
            <a:r>
              <a:rPr lang="en-US" sz="3600" dirty="0" smtClean="0">
                <a:latin typeface="Helvetica Neue"/>
                <a:cs typeface="Helvetica Neue"/>
              </a:rPr>
              <a:t>AmeriCorps:</a:t>
            </a:r>
            <a:br>
              <a:rPr lang="en-US" sz="3600" dirty="0" smtClean="0">
                <a:latin typeface="Helvetica Neue"/>
                <a:cs typeface="Helvetica Neue"/>
              </a:rPr>
            </a:br>
            <a:r>
              <a:rPr lang="en-US" sz="3600" dirty="0" smtClean="0">
                <a:latin typeface="Helvetica Neue"/>
                <a:cs typeface="Helvetica Neue"/>
              </a:rPr>
              <a:t>The History </a:t>
            </a:r>
            <a:br>
              <a:rPr lang="en-US" sz="3600" dirty="0" smtClean="0">
                <a:latin typeface="Helvetica Neue"/>
                <a:cs typeface="Helvetica Neue"/>
              </a:rPr>
            </a:br>
            <a:r>
              <a:rPr lang="en-US" sz="3600" dirty="0" smtClean="0">
                <a:latin typeface="Helvetica Neue"/>
                <a:cs typeface="Helvetica Neue"/>
              </a:rPr>
              <a:t>of </a:t>
            </a:r>
            <a:br>
              <a:rPr lang="en-US" sz="3600" dirty="0" smtClean="0">
                <a:latin typeface="Helvetica Neue"/>
                <a:cs typeface="Helvetica Neue"/>
              </a:rPr>
            </a:br>
            <a:r>
              <a:rPr lang="en-US" sz="3600" dirty="0" smtClean="0">
                <a:latin typeface="Helvetica Neue"/>
                <a:cs typeface="Helvetica Neue"/>
              </a:rPr>
              <a:t>National </a:t>
            </a:r>
            <a:br>
              <a:rPr lang="en-US" sz="3600" dirty="0" smtClean="0">
                <a:latin typeface="Helvetica Neue"/>
                <a:cs typeface="Helvetica Neue"/>
              </a:rPr>
            </a:br>
            <a:r>
              <a:rPr lang="en-US" sz="3600" dirty="0" smtClean="0">
                <a:latin typeface="Helvetica Neue"/>
                <a:cs typeface="Helvetica Neue"/>
              </a:rPr>
              <a:t>Service</a:t>
            </a:r>
            <a:endParaRPr lang="en-US" sz="3600" dirty="0">
              <a:latin typeface="Helvetica Neue"/>
              <a:cs typeface="Helvetica Neue"/>
            </a:endParaRPr>
          </a:p>
        </p:txBody>
      </p:sp>
      <p:sp>
        <p:nvSpPr>
          <p:cNvPr id="3" name="Content Placeholder 2"/>
          <p:cNvSpPr>
            <a:spLocks noGrp="1"/>
          </p:cNvSpPr>
          <p:nvPr>
            <p:ph sz="quarter" idx="1"/>
          </p:nvPr>
        </p:nvSpPr>
        <p:spPr>
          <a:xfrm>
            <a:off x="463172" y="4394426"/>
            <a:ext cx="7118957" cy="3763478"/>
          </a:xfrm>
        </p:spPr>
        <p:txBody>
          <a:bodyPr/>
          <a:lstStyle/>
          <a:p>
            <a:endParaRPr lang="en-US" sz="2400" dirty="0" smtClean="0">
              <a:solidFill>
                <a:srgbClr val="7F7F7F"/>
              </a:solidFill>
              <a:latin typeface="Helvetica Neue"/>
              <a:cs typeface="Helvetica Neue"/>
            </a:endParaRPr>
          </a:p>
          <a:p>
            <a:pPr algn="ctr">
              <a:buNone/>
            </a:pPr>
            <a:endParaRPr lang="en-US" sz="1800" dirty="0">
              <a:solidFill>
                <a:srgbClr val="7F7F7F"/>
              </a:solidFill>
              <a:latin typeface="Helvetica Neue"/>
              <a:cs typeface="Helvetica Neue"/>
            </a:endParaRPr>
          </a:p>
          <a:p>
            <a:r>
              <a:rPr lang="en-US" sz="1800" dirty="0" smtClean="0">
                <a:solidFill>
                  <a:srgbClr val="7F7F7F"/>
                </a:solidFill>
                <a:latin typeface="Helvetica Neue"/>
                <a:cs typeface="Helvetica Neue"/>
              </a:rPr>
              <a:t>President Clinton signs the National and Community Service Trust Act of 1993, creating AmeriCorps and the Corporation for National Service.</a:t>
            </a:r>
          </a:p>
          <a:p>
            <a:r>
              <a:rPr lang="en-US" sz="1800" dirty="0" smtClean="0">
                <a:solidFill>
                  <a:srgbClr val="7F7F7F"/>
                </a:solidFill>
                <a:latin typeface="Helvetica Neue"/>
                <a:cs typeface="Helvetica Neue"/>
              </a:rPr>
              <a:t>Mission: Improve lives, strengthen communities, and foster civic engagement through service and volunteering</a:t>
            </a:r>
          </a:p>
          <a:p>
            <a:pPr marL="0" indent="0">
              <a:buNone/>
            </a:pPr>
            <a:endParaRPr lang="en-US" sz="1800" dirty="0">
              <a:solidFill>
                <a:srgbClr val="7F7F7F"/>
              </a:solidFill>
            </a:endParaRPr>
          </a:p>
        </p:txBody>
      </p:sp>
      <p:pic>
        <p:nvPicPr>
          <p:cNvPr id="5" name="Picture 4" descr="P1010075.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5039" y="2749176"/>
            <a:ext cx="3846707" cy="2310429"/>
          </a:xfrm>
          <a:prstGeom prst="rect">
            <a:avLst/>
          </a:prstGeom>
        </p:spPr>
      </p:pic>
    </p:spTree>
    <p:extLst>
      <p:ext uri="{BB962C8B-B14F-4D97-AF65-F5344CB8AC3E}">
        <p14:creationId xmlns:p14="http://schemas.microsoft.com/office/powerpoint/2010/main" val="32663528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Neue"/>
                <a:cs typeface="Helvetica Neue"/>
              </a:rPr>
              <a:t>Types of Internships</a:t>
            </a:r>
            <a:endParaRPr lang="en-US" dirty="0">
              <a:latin typeface="Helvetica Neue"/>
              <a:cs typeface="Helvetica Neue"/>
            </a:endParaRPr>
          </a:p>
        </p:txBody>
      </p:sp>
      <p:sp>
        <p:nvSpPr>
          <p:cNvPr id="3" name="Content Placeholder 2"/>
          <p:cNvSpPr>
            <a:spLocks noGrp="1"/>
          </p:cNvSpPr>
          <p:nvPr>
            <p:ph sz="quarter" idx="1"/>
          </p:nvPr>
        </p:nvSpPr>
        <p:spPr>
          <a:xfrm>
            <a:off x="197164" y="1332814"/>
            <a:ext cx="4932400" cy="3638999"/>
          </a:xfrm>
        </p:spPr>
        <p:txBody>
          <a:bodyPr>
            <a:normAutofit fontScale="92500" lnSpcReduction="20000"/>
          </a:bodyPr>
          <a:lstStyle/>
          <a:p>
            <a:r>
              <a:rPr lang="en-US" dirty="0" smtClean="0">
                <a:solidFill>
                  <a:srgbClr val="7F7F7F"/>
                </a:solidFill>
                <a:latin typeface="Helvetica Neue"/>
                <a:cs typeface="Helvetica Neue"/>
              </a:rPr>
              <a:t>DCA Internships</a:t>
            </a:r>
          </a:p>
          <a:p>
            <a:pPr lvl="1"/>
            <a:r>
              <a:rPr lang="en-US" dirty="0" smtClean="0">
                <a:solidFill>
                  <a:srgbClr val="7F7F7F"/>
                </a:solidFill>
                <a:latin typeface="Helvetica Neue"/>
                <a:cs typeface="Helvetica Neue"/>
              </a:rPr>
              <a:t>Project driven | term defined by individual project</a:t>
            </a:r>
          </a:p>
          <a:p>
            <a:r>
              <a:rPr lang="en-US" dirty="0" smtClean="0">
                <a:solidFill>
                  <a:srgbClr val="7F7F7F"/>
                </a:solidFill>
                <a:latin typeface="Helvetica Neue"/>
                <a:cs typeface="Helvetica Neue"/>
              </a:rPr>
              <a:t>AmeriCorps Internships</a:t>
            </a:r>
          </a:p>
          <a:p>
            <a:pPr lvl="1"/>
            <a:r>
              <a:rPr lang="en-US" dirty="0" smtClean="0">
                <a:solidFill>
                  <a:srgbClr val="7F7F7F"/>
                </a:solidFill>
                <a:latin typeface="Helvetica Neue"/>
                <a:cs typeface="Helvetica Neue"/>
              </a:rPr>
              <a:t>Minimum time- summer</a:t>
            </a:r>
          </a:p>
          <a:p>
            <a:pPr lvl="1"/>
            <a:r>
              <a:rPr lang="en-US" dirty="0" smtClean="0">
                <a:solidFill>
                  <a:srgbClr val="7F7F7F"/>
                </a:solidFill>
                <a:latin typeface="Helvetica Neue"/>
                <a:cs typeface="Helvetica Neue"/>
              </a:rPr>
              <a:t>Half Time- during the semester only if you are taking one or two classes.</a:t>
            </a:r>
          </a:p>
          <a:p>
            <a:pPr lvl="1"/>
            <a:r>
              <a:rPr lang="en-US" dirty="0" smtClean="0">
                <a:solidFill>
                  <a:srgbClr val="7F7F7F"/>
                </a:solidFill>
                <a:latin typeface="Helvetica Neue"/>
                <a:cs typeface="Helvetica Neue"/>
              </a:rPr>
              <a:t>Full time- after graduation</a:t>
            </a:r>
          </a:p>
          <a:p>
            <a:endParaRPr lang="en-US" dirty="0" smtClean="0"/>
          </a:p>
          <a:p>
            <a:pPr>
              <a:buNone/>
            </a:pPr>
            <a:endParaRPr lang="en-US" dirty="0" smtClean="0"/>
          </a:p>
          <a:p>
            <a:pPr>
              <a:buNone/>
            </a:pPr>
            <a:r>
              <a:rPr lang="en-US" dirty="0" smtClean="0"/>
              <a:t>    </a:t>
            </a:r>
            <a:endParaRPr lang="en-US" dirty="0"/>
          </a:p>
        </p:txBody>
      </p:sp>
      <p:pic>
        <p:nvPicPr>
          <p:cNvPr id="5" name="Picture 4" descr="eric.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1236" y="4020614"/>
            <a:ext cx="5044243" cy="2837386"/>
          </a:xfrm>
          <a:prstGeom prst="rect">
            <a:avLst/>
          </a:prstGeom>
        </p:spPr>
      </p:pic>
      <p:pic>
        <p:nvPicPr>
          <p:cNvPr id="7" name="Picture 6" descr="JasonandDavidworking.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34151" y="1318045"/>
            <a:ext cx="3939731" cy="2748130"/>
          </a:xfrm>
          <a:prstGeom prst="rect">
            <a:avLst/>
          </a:prstGeom>
        </p:spPr>
      </p:pic>
      <p:pic>
        <p:nvPicPr>
          <p:cNvPr id="4" name="Picture 3" descr="Jonathan.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020614"/>
            <a:ext cx="5189328" cy="3459552"/>
          </a:xfrm>
          <a:prstGeom prst="rect">
            <a:avLst/>
          </a:prstGeom>
        </p:spPr>
      </p:pic>
    </p:spTree>
    <p:extLst>
      <p:ext uri="{BB962C8B-B14F-4D97-AF65-F5344CB8AC3E}">
        <p14:creationId xmlns:p14="http://schemas.microsoft.com/office/powerpoint/2010/main" val="27305343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P1010092.JPG"/>
          <p:cNvPicPr>
            <a:picLocks noChangeAspect="1"/>
          </p:cNvPicPr>
          <p:nvPr/>
        </p:nvPicPr>
        <p:blipFill rotWithShape="1">
          <a:blip r:embed="rId3">
            <a:alphaModFix amt="10000"/>
            <a:extLst>
              <a:ext uri="{28A0092B-C50C-407E-A947-70E740481C1C}">
                <a14:useLocalDpi xmlns:a14="http://schemas.microsoft.com/office/drawing/2010/main" val="0"/>
              </a:ext>
            </a:extLst>
          </a:blip>
          <a:srcRect l="69" t="12705" r="-69" b="-10221"/>
          <a:stretch/>
        </p:blipFill>
        <p:spPr>
          <a:xfrm>
            <a:off x="212920" y="391323"/>
            <a:ext cx="9152878" cy="6694147"/>
          </a:xfrm>
          <a:prstGeom prst="rect">
            <a:avLst/>
          </a:prstGeom>
        </p:spPr>
      </p:pic>
      <p:sp>
        <p:nvSpPr>
          <p:cNvPr id="4" name="Rectangle 3"/>
          <p:cNvSpPr/>
          <p:nvPr/>
        </p:nvSpPr>
        <p:spPr>
          <a:xfrm>
            <a:off x="6333359" y="1970513"/>
            <a:ext cx="2512346" cy="4770537"/>
          </a:xfrm>
          <a:prstGeom prst="rect">
            <a:avLst/>
          </a:prstGeom>
        </p:spPr>
        <p:txBody>
          <a:bodyPr wrap="square">
            <a:spAutoFit/>
          </a:bodyPr>
          <a:lstStyle/>
          <a:p>
            <a:pPr marL="285750" indent="-285750">
              <a:buFont typeface="Arial"/>
              <a:buChar char="•"/>
            </a:pPr>
            <a:endParaRPr lang="en-US" sz="1600" dirty="0" smtClean="0">
              <a:solidFill>
                <a:schemeClr val="bg1">
                  <a:lumMod val="50000"/>
                </a:schemeClr>
              </a:solidFill>
              <a:latin typeface="Helvetica Neue"/>
              <a:cs typeface="Helvetica Neue"/>
            </a:endParaRPr>
          </a:p>
          <a:p>
            <a:pPr marL="285750" indent="-285750">
              <a:buFont typeface="Arial"/>
              <a:buChar char="•"/>
            </a:pPr>
            <a:r>
              <a:rPr lang="en-US" sz="1600" dirty="0" smtClean="0">
                <a:solidFill>
                  <a:schemeClr val="bg1">
                    <a:lumMod val="50000"/>
                  </a:schemeClr>
                </a:solidFill>
                <a:latin typeface="Helvetica Neue"/>
                <a:cs typeface="Helvetica Neue"/>
              </a:rPr>
              <a:t>The Georgia O’Keeffe Museum</a:t>
            </a:r>
          </a:p>
          <a:p>
            <a:pPr marL="285750" indent="-285750">
              <a:buFont typeface="Arial"/>
              <a:buChar char="•"/>
            </a:pPr>
            <a:r>
              <a:rPr lang="en-US" sz="1600" dirty="0" smtClean="0">
                <a:solidFill>
                  <a:schemeClr val="bg1">
                    <a:lumMod val="50000"/>
                  </a:schemeClr>
                </a:solidFill>
                <a:latin typeface="Helvetica Neue"/>
                <a:cs typeface="Helvetica Neue"/>
              </a:rPr>
              <a:t>Luna Community College</a:t>
            </a:r>
            <a:endParaRPr lang="en-US" sz="1600" dirty="0">
              <a:solidFill>
                <a:schemeClr val="bg1">
                  <a:lumMod val="50000"/>
                </a:schemeClr>
              </a:solidFill>
              <a:latin typeface="Helvetica Neue"/>
              <a:cs typeface="Helvetica Neue"/>
            </a:endParaRPr>
          </a:p>
          <a:p>
            <a:pPr marL="285750" indent="-285750">
              <a:buFont typeface="Arial"/>
              <a:buChar char="•"/>
            </a:pPr>
            <a:r>
              <a:rPr lang="en-US" sz="1600" dirty="0" smtClean="0">
                <a:solidFill>
                  <a:schemeClr val="bg1">
                    <a:lumMod val="50000"/>
                  </a:schemeClr>
                </a:solidFill>
                <a:latin typeface="Helvetica Neue"/>
                <a:cs typeface="Helvetica Neue"/>
              </a:rPr>
              <a:t>Office of Digital Initiatives</a:t>
            </a:r>
            <a:endParaRPr lang="en-US" sz="1600" dirty="0">
              <a:solidFill>
                <a:schemeClr val="bg1">
                  <a:lumMod val="50000"/>
                </a:schemeClr>
              </a:solidFill>
              <a:latin typeface="Helvetica Neue"/>
              <a:cs typeface="Helvetica Neue"/>
            </a:endParaRPr>
          </a:p>
          <a:p>
            <a:pPr marL="285750" indent="-285750">
              <a:buFont typeface="Arial"/>
              <a:buChar char="•"/>
            </a:pPr>
            <a:r>
              <a:rPr lang="en-US" sz="1600" dirty="0" smtClean="0">
                <a:solidFill>
                  <a:schemeClr val="bg1">
                    <a:lumMod val="50000"/>
                  </a:schemeClr>
                </a:solidFill>
                <a:latin typeface="Helvetica Neue"/>
                <a:cs typeface="Helvetica Neue"/>
              </a:rPr>
              <a:t>Youth Media Project</a:t>
            </a:r>
            <a:endParaRPr lang="en-US" sz="1600" dirty="0">
              <a:solidFill>
                <a:schemeClr val="bg1">
                  <a:lumMod val="50000"/>
                </a:schemeClr>
              </a:solidFill>
              <a:latin typeface="Helvetica Neue"/>
              <a:cs typeface="Helvetica Neue"/>
            </a:endParaRPr>
          </a:p>
          <a:p>
            <a:pPr marL="285750" indent="-285750">
              <a:buFont typeface="Arial"/>
              <a:buChar char="•"/>
            </a:pPr>
            <a:r>
              <a:rPr lang="en-US" sz="1600" dirty="0" smtClean="0">
                <a:solidFill>
                  <a:schemeClr val="bg1">
                    <a:lumMod val="50000"/>
                  </a:schemeClr>
                </a:solidFill>
                <a:latin typeface="Helvetica Neue"/>
                <a:cs typeface="Helvetica Neue"/>
              </a:rPr>
              <a:t>ISEA</a:t>
            </a:r>
          </a:p>
          <a:p>
            <a:pPr marL="285750" indent="-285750">
              <a:buFont typeface="Arial"/>
              <a:buChar char="•"/>
            </a:pPr>
            <a:r>
              <a:rPr lang="en-US" sz="1600" dirty="0" smtClean="0">
                <a:solidFill>
                  <a:schemeClr val="bg1">
                    <a:lumMod val="50000"/>
                  </a:schemeClr>
                </a:solidFill>
                <a:latin typeface="Helvetica Neue"/>
                <a:cs typeface="Helvetica Neue"/>
              </a:rPr>
              <a:t>NM Museum of Space History</a:t>
            </a:r>
          </a:p>
          <a:p>
            <a:pPr marL="285750" indent="-285750">
              <a:buFont typeface="Arial"/>
              <a:buChar char="•"/>
            </a:pPr>
            <a:endParaRPr lang="en-US" sz="1600" dirty="0" smtClean="0">
              <a:solidFill>
                <a:schemeClr val="bg1">
                  <a:lumMod val="50000"/>
                </a:schemeClr>
              </a:solidFill>
              <a:latin typeface="Helvetica Neue"/>
              <a:cs typeface="Helvetica Neue"/>
            </a:endParaRPr>
          </a:p>
          <a:p>
            <a:pPr marL="285750" indent="-285750">
              <a:buFont typeface="Arial"/>
              <a:buChar char="•"/>
            </a:pPr>
            <a:endParaRPr lang="en-US" sz="1600" dirty="0" smtClean="0">
              <a:solidFill>
                <a:schemeClr val="bg1">
                  <a:lumMod val="50000"/>
                </a:schemeClr>
              </a:solidFill>
              <a:latin typeface="Helvetica Neue"/>
              <a:cs typeface="Helvetica Neue"/>
            </a:endParaRPr>
          </a:p>
          <a:p>
            <a:endParaRPr lang="en-US" sz="1600" dirty="0">
              <a:solidFill>
                <a:schemeClr val="bg1">
                  <a:lumMod val="50000"/>
                </a:schemeClr>
              </a:solidFill>
              <a:latin typeface="Helvetica Neue"/>
              <a:cs typeface="Helvetica Neue"/>
            </a:endParaRPr>
          </a:p>
          <a:p>
            <a:endParaRPr lang="en-US" sz="2000" b="1" dirty="0">
              <a:solidFill>
                <a:srgbClr val="7F7F7F"/>
              </a:solidFill>
              <a:latin typeface="Helvetica Neue"/>
              <a:cs typeface="Helvetica Neue"/>
            </a:endParaRPr>
          </a:p>
          <a:p>
            <a:endParaRPr lang="en-US" sz="2000" b="1" dirty="0" smtClean="0">
              <a:solidFill>
                <a:srgbClr val="7F7F7F"/>
              </a:solidFill>
              <a:latin typeface="Helvetica Neue"/>
              <a:cs typeface="Helvetica Neue"/>
            </a:endParaRPr>
          </a:p>
          <a:p>
            <a:endParaRPr lang="en-US" sz="2000" b="1" dirty="0">
              <a:solidFill>
                <a:srgbClr val="7F7F7F"/>
              </a:solidFill>
              <a:latin typeface="Helvetica Neue"/>
              <a:cs typeface="Helvetica Neue"/>
            </a:endParaRPr>
          </a:p>
          <a:p>
            <a:endParaRPr lang="en-US" sz="2000" b="1" dirty="0" smtClean="0">
              <a:solidFill>
                <a:srgbClr val="7F7F7F"/>
              </a:solidFill>
              <a:latin typeface="Helvetica Neue"/>
              <a:cs typeface="Helvetica Neue"/>
            </a:endParaRPr>
          </a:p>
        </p:txBody>
      </p:sp>
      <p:sp>
        <p:nvSpPr>
          <p:cNvPr id="6" name="TextBox 5"/>
          <p:cNvSpPr txBox="1"/>
          <p:nvPr/>
        </p:nvSpPr>
        <p:spPr>
          <a:xfrm>
            <a:off x="-74705" y="638756"/>
            <a:ext cx="9144000" cy="1046440"/>
          </a:xfrm>
          <a:prstGeom prst="rect">
            <a:avLst/>
          </a:prstGeom>
          <a:noFill/>
        </p:spPr>
        <p:txBody>
          <a:bodyPr wrap="square" rtlCol="0">
            <a:spAutoFit/>
          </a:bodyPr>
          <a:lstStyle/>
          <a:p>
            <a:pPr algn="r"/>
            <a:r>
              <a:rPr lang="en-US" sz="4400" dirty="0" smtClean="0">
                <a:solidFill>
                  <a:schemeClr val="accent6"/>
                </a:solidFill>
                <a:latin typeface="Helvetica Neue"/>
                <a:cs typeface="Helvetica Neue"/>
              </a:rPr>
              <a:t> A few host sites</a:t>
            </a:r>
            <a:endParaRPr lang="en-US" sz="4400" dirty="0">
              <a:solidFill>
                <a:schemeClr val="accent6"/>
              </a:solidFill>
            </a:endParaRPr>
          </a:p>
          <a:p>
            <a:pPr algn="ctr"/>
            <a:endParaRPr lang="en-US" dirty="0"/>
          </a:p>
        </p:txBody>
      </p:sp>
      <p:sp>
        <p:nvSpPr>
          <p:cNvPr id="7" name="TextBox 6"/>
          <p:cNvSpPr txBox="1"/>
          <p:nvPr/>
        </p:nvSpPr>
        <p:spPr>
          <a:xfrm>
            <a:off x="196244" y="1236966"/>
            <a:ext cx="3191936" cy="7540526"/>
          </a:xfrm>
          <a:prstGeom prst="rect">
            <a:avLst/>
          </a:prstGeom>
          <a:noFill/>
        </p:spPr>
        <p:txBody>
          <a:bodyPr wrap="square" rtlCol="0">
            <a:spAutoFit/>
          </a:bodyPr>
          <a:lstStyle/>
          <a:p>
            <a:r>
              <a:rPr lang="en-US" sz="6600" dirty="0" smtClean="0">
                <a:solidFill>
                  <a:schemeClr val="accent5"/>
                </a:solidFill>
                <a:latin typeface="Helvetica Neue"/>
                <a:cs typeface="Helvetica Neue"/>
              </a:rPr>
              <a:t>2010</a:t>
            </a:r>
            <a:endParaRPr lang="en-US" sz="6600" dirty="0">
              <a:solidFill>
                <a:schemeClr val="accent5"/>
              </a:solidFill>
            </a:endParaRPr>
          </a:p>
          <a:p>
            <a:pPr marL="285750" indent="-285750">
              <a:buFont typeface="Arial"/>
              <a:buChar char="•"/>
            </a:pPr>
            <a:r>
              <a:rPr lang="en-US" sz="1600" dirty="0" smtClean="0">
                <a:solidFill>
                  <a:schemeClr val="bg1">
                    <a:lumMod val="50000"/>
                  </a:schemeClr>
                </a:solidFill>
                <a:latin typeface="Helvetica Neue"/>
                <a:cs typeface="Helvetica Neue"/>
              </a:rPr>
              <a:t>Museum of New Mexico Press</a:t>
            </a:r>
          </a:p>
          <a:p>
            <a:pPr marL="285750" indent="-285750">
              <a:buFont typeface="Arial"/>
              <a:buChar char="•"/>
            </a:pPr>
            <a:r>
              <a:rPr lang="en-US" sz="1600" dirty="0" smtClean="0">
                <a:solidFill>
                  <a:schemeClr val="bg1">
                    <a:lumMod val="50000"/>
                  </a:schemeClr>
                </a:solidFill>
                <a:latin typeface="Helvetica Neue"/>
                <a:cs typeface="Helvetica Neue"/>
              </a:rPr>
              <a:t>New Mexico Museum of Natural History and Science</a:t>
            </a:r>
          </a:p>
          <a:p>
            <a:pPr marL="285750" indent="-285750">
              <a:buFont typeface="Arial"/>
              <a:buChar char="•"/>
            </a:pPr>
            <a:r>
              <a:rPr lang="en-US" sz="1600" dirty="0" smtClean="0">
                <a:solidFill>
                  <a:schemeClr val="bg1">
                    <a:lumMod val="50000"/>
                  </a:schemeClr>
                </a:solidFill>
                <a:latin typeface="Helvetica Neue"/>
                <a:cs typeface="Helvetica Neue"/>
              </a:rPr>
              <a:t>Museum of Indian Arts and Culture</a:t>
            </a:r>
          </a:p>
          <a:p>
            <a:pPr marL="285750" indent="-285750">
              <a:buFont typeface="Arial"/>
              <a:buChar char="•"/>
            </a:pPr>
            <a:r>
              <a:rPr lang="en-US" sz="1600" dirty="0" smtClean="0">
                <a:solidFill>
                  <a:schemeClr val="bg1">
                    <a:lumMod val="50000"/>
                  </a:schemeClr>
                </a:solidFill>
                <a:latin typeface="Helvetica Neue"/>
                <a:cs typeface="Helvetica Neue"/>
              </a:rPr>
              <a:t>National Hispanic Cultural Center</a:t>
            </a:r>
          </a:p>
          <a:p>
            <a:pPr marL="285750" indent="-285750">
              <a:buFont typeface="Arial"/>
              <a:buChar char="•"/>
            </a:pPr>
            <a:r>
              <a:rPr lang="en-US" sz="1600" dirty="0" smtClean="0">
                <a:solidFill>
                  <a:schemeClr val="bg1">
                    <a:lumMod val="50000"/>
                  </a:schemeClr>
                </a:solidFill>
                <a:latin typeface="Helvetica Neue"/>
                <a:cs typeface="Helvetica Neue"/>
              </a:rPr>
              <a:t>Bradbury Science Museum</a:t>
            </a:r>
          </a:p>
          <a:p>
            <a:endParaRPr lang="en-US" sz="1600" dirty="0" smtClean="0">
              <a:solidFill>
                <a:schemeClr val="bg1">
                  <a:lumMod val="50000"/>
                </a:schemeClr>
              </a:solidFill>
              <a:latin typeface="Helvetica Neue"/>
              <a:cs typeface="Helvetica Neue"/>
            </a:endParaRPr>
          </a:p>
          <a:p>
            <a:endParaRPr lang="en-US" sz="1600" dirty="0" smtClean="0">
              <a:solidFill>
                <a:schemeClr val="bg1">
                  <a:lumMod val="50000"/>
                </a:schemeClr>
              </a:solidFill>
              <a:latin typeface="Helvetica Neue"/>
              <a:cs typeface="Helvetica Neue"/>
            </a:endParaRPr>
          </a:p>
          <a:p>
            <a:endParaRPr lang="en-US" sz="1600" dirty="0" smtClean="0">
              <a:solidFill>
                <a:schemeClr val="bg1">
                  <a:lumMod val="50000"/>
                </a:schemeClr>
              </a:solidFill>
              <a:latin typeface="Helvetica Neue"/>
              <a:cs typeface="Helvetica Neue"/>
            </a:endParaRPr>
          </a:p>
          <a:p>
            <a:endParaRPr lang="en-US" sz="2000" b="1" dirty="0" smtClean="0">
              <a:solidFill>
                <a:schemeClr val="bg1">
                  <a:lumMod val="50000"/>
                </a:schemeClr>
              </a:solidFill>
              <a:latin typeface="Helvetica Neue"/>
              <a:cs typeface="Helvetica Neue"/>
            </a:endParaRPr>
          </a:p>
          <a:p>
            <a:endParaRPr lang="en-US" sz="2000" b="1" dirty="0">
              <a:solidFill>
                <a:schemeClr val="bg1">
                  <a:lumMod val="50000"/>
                </a:schemeClr>
              </a:solidFill>
              <a:latin typeface="Helvetica Neue"/>
              <a:cs typeface="Helvetica Neue"/>
            </a:endParaRPr>
          </a:p>
          <a:p>
            <a:endParaRPr lang="en-US" sz="2000" dirty="0" smtClean="0">
              <a:solidFill>
                <a:schemeClr val="accent5"/>
              </a:solidFill>
              <a:latin typeface="Helvetica Neue"/>
              <a:cs typeface="Helvetica Neue"/>
            </a:endParaRPr>
          </a:p>
          <a:p>
            <a:endParaRPr lang="en-US" sz="2000" dirty="0">
              <a:solidFill>
                <a:schemeClr val="accent5"/>
              </a:solidFill>
              <a:latin typeface="Helvetica Neue"/>
              <a:cs typeface="Helvetica Neue"/>
            </a:endParaRPr>
          </a:p>
          <a:p>
            <a:endParaRPr lang="en-US" sz="2000" dirty="0" smtClean="0">
              <a:solidFill>
                <a:schemeClr val="accent5"/>
              </a:solidFill>
              <a:latin typeface="Helvetica Neue"/>
              <a:cs typeface="Helvetica Neue"/>
            </a:endParaRPr>
          </a:p>
          <a:p>
            <a:endParaRPr lang="en-US" sz="2000" b="1" dirty="0" smtClean="0">
              <a:solidFill>
                <a:schemeClr val="bg1">
                  <a:lumMod val="50000"/>
                </a:schemeClr>
              </a:solidFill>
              <a:latin typeface="Helvetica Neue"/>
              <a:cs typeface="Helvetica Neue"/>
            </a:endParaRPr>
          </a:p>
          <a:p>
            <a:endParaRPr lang="en-US" sz="2000" b="1" dirty="0">
              <a:solidFill>
                <a:schemeClr val="bg1">
                  <a:lumMod val="50000"/>
                </a:schemeClr>
              </a:solidFill>
              <a:latin typeface="Helvetica Neue"/>
              <a:cs typeface="Helvetica Neue"/>
            </a:endParaRPr>
          </a:p>
          <a:p>
            <a:endParaRPr lang="en-US" sz="2000" b="1" dirty="0">
              <a:solidFill>
                <a:schemeClr val="bg1">
                  <a:lumMod val="50000"/>
                </a:schemeClr>
              </a:solidFill>
              <a:latin typeface="Helvetica Neue"/>
              <a:cs typeface="Helvetica Neue"/>
            </a:endParaRPr>
          </a:p>
          <a:p>
            <a:endParaRPr lang="en-US" sz="6600" dirty="0"/>
          </a:p>
        </p:txBody>
      </p:sp>
      <p:sp>
        <p:nvSpPr>
          <p:cNvPr id="8" name="Rectangle 7"/>
          <p:cNvSpPr/>
          <p:nvPr/>
        </p:nvSpPr>
        <p:spPr>
          <a:xfrm>
            <a:off x="3238769" y="1236966"/>
            <a:ext cx="3170111" cy="8771633"/>
          </a:xfrm>
          <a:prstGeom prst="rect">
            <a:avLst/>
          </a:prstGeom>
        </p:spPr>
        <p:txBody>
          <a:bodyPr wrap="square">
            <a:spAutoFit/>
          </a:bodyPr>
          <a:lstStyle/>
          <a:p>
            <a:r>
              <a:rPr lang="en-US" sz="6600" dirty="0" smtClean="0">
                <a:solidFill>
                  <a:schemeClr val="accent5"/>
                </a:solidFill>
                <a:latin typeface="Helvetica Neue"/>
                <a:cs typeface="Helvetica Neue"/>
              </a:rPr>
              <a:t>2011</a:t>
            </a:r>
          </a:p>
          <a:p>
            <a:pPr marL="285750" indent="-285750">
              <a:buFont typeface="Arial"/>
              <a:buChar char="•"/>
            </a:pPr>
            <a:r>
              <a:rPr lang="en-US" sz="1400" dirty="0" smtClean="0">
                <a:solidFill>
                  <a:schemeClr val="bg1">
                    <a:lumMod val="50000"/>
                  </a:schemeClr>
                </a:solidFill>
                <a:latin typeface="Helvetica Neue"/>
                <a:cs typeface="Helvetica Neue"/>
              </a:rPr>
              <a:t>City of Las Vegas Museum</a:t>
            </a:r>
          </a:p>
          <a:p>
            <a:pPr marL="285750" indent="-285750">
              <a:buFont typeface="Arial"/>
              <a:buChar char="•"/>
            </a:pPr>
            <a:r>
              <a:rPr lang="en-US" sz="1400" dirty="0" smtClean="0">
                <a:solidFill>
                  <a:schemeClr val="bg1">
                    <a:lumMod val="50000"/>
                  </a:schemeClr>
                </a:solidFill>
                <a:latin typeface="Helvetica Neue"/>
                <a:cs typeface="Helvetica Neue"/>
              </a:rPr>
              <a:t>Citizen’s Committee for Historic Preservation</a:t>
            </a:r>
            <a:endParaRPr lang="en-US" sz="1400" dirty="0">
              <a:solidFill>
                <a:schemeClr val="bg1">
                  <a:lumMod val="50000"/>
                </a:schemeClr>
              </a:solidFill>
              <a:latin typeface="Helvetica Neue"/>
              <a:cs typeface="Helvetica Neue"/>
            </a:endParaRPr>
          </a:p>
          <a:p>
            <a:pPr marL="285750" indent="-285750">
              <a:buFont typeface="Arial"/>
              <a:buChar char="•"/>
            </a:pPr>
            <a:r>
              <a:rPr lang="en-US" sz="1400" dirty="0" smtClean="0">
                <a:solidFill>
                  <a:schemeClr val="bg1">
                    <a:lumMod val="50000"/>
                  </a:schemeClr>
                </a:solidFill>
                <a:latin typeface="Helvetica Neue"/>
                <a:cs typeface="Helvetica Neue"/>
              </a:rPr>
              <a:t>SITE Santa Fe</a:t>
            </a:r>
            <a:endParaRPr lang="en-US" sz="1400" dirty="0">
              <a:solidFill>
                <a:schemeClr val="bg1">
                  <a:lumMod val="50000"/>
                </a:schemeClr>
              </a:solidFill>
              <a:latin typeface="Helvetica Neue"/>
              <a:cs typeface="Helvetica Neue"/>
            </a:endParaRPr>
          </a:p>
          <a:p>
            <a:pPr marL="285750" indent="-285750">
              <a:buFont typeface="Arial"/>
              <a:buChar char="•"/>
            </a:pPr>
            <a:r>
              <a:rPr lang="en-US" sz="1400" dirty="0" smtClean="0">
                <a:solidFill>
                  <a:schemeClr val="bg1">
                    <a:lumMod val="50000"/>
                  </a:schemeClr>
                </a:solidFill>
                <a:latin typeface="Helvetica Neue"/>
                <a:cs typeface="Helvetica Neue"/>
              </a:rPr>
              <a:t>NRAO- VLA</a:t>
            </a:r>
          </a:p>
          <a:p>
            <a:pPr marL="285750" indent="-285750">
              <a:buFont typeface="Arial"/>
              <a:buChar char="•"/>
            </a:pPr>
            <a:r>
              <a:rPr lang="en-US" sz="1400" dirty="0" smtClean="0">
                <a:solidFill>
                  <a:schemeClr val="bg1">
                    <a:lumMod val="50000"/>
                  </a:schemeClr>
                </a:solidFill>
                <a:latin typeface="Helvetica Neue"/>
                <a:cs typeface="Helvetica Neue"/>
              </a:rPr>
              <a:t>Rancho de </a:t>
            </a:r>
            <a:r>
              <a:rPr lang="en-US" sz="1400" dirty="0" err="1" smtClean="0">
                <a:solidFill>
                  <a:schemeClr val="bg1">
                    <a:lumMod val="50000"/>
                  </a:schemeClr>
                </a:solidFill>
                <a:latin typeface="Helvetica Neue"/>
                <a:cs typeface="Helvetica Neue"/>
              </a:rPr>
              <a:t>las</a:t>
            </a:r>
            <a:r>
              <a:rPr lang="en-US" sz="1400" dirty="0" smtClean="0">
                <a:solidFill>
                  <a:schemeClr val="bg1">
                    <a:lumMod val="50000"/>
                  </a:schemeClr>
                </a:solidFill>
                <a:latin typeface="Helvetica Neue"/>
                <a:cs typeface="Helvetica Neue"/>
              </a:rPr>
              <a:t> </a:t>
            </a:r>
            <a:r>
              <a:rPr lang="en-US" sz="1400" dirty="0" err="1" smtClean="0">
                <a:solidFill>
                  <a:schemeClr val="bg1">
                    <a:lumMod val="50000"/>
                  </a:schemeClr>
                </a:solidFill>
                <a:latin typeface="Helvetica Neue"/>
                <a:cs typeface="Helvetica Neue"/>
              </a:rPr>
              <a:t>Golondrinas</a:t>
            </a:r>
            <a:endParaRPr lang="en-US" sz="1400" dirty="0" smtClean="0">
              <a:solidFill>
                <a:schemeClr val="bg1">
                  <a:lumMod val="50000"/>
                </a:schemeClr>
              </a:solidFill>
              <a:latin typeface="Helvetica Neue"/>
              <a:cs typeface="Helvetica Neue"/>
            </a:endParaRPr>
          </a:p>
          <a:p>
            <a:pPr marL="285750" indent="-285750">
              <a:buFont typeface="Arial"/>
              <a:buChar char="•"/>
            </a:pPr>
            <a:r>
              <a:rPr lang="en-US" sz="1400" dirty="0" smtClean="0">
                <a:solidFill>
                  <a:schemeClr val="bg1">
                    <a:lumMod val="50000"/>
                  </a:schemeClr>
                </a:solidFill>
                <a:latin typeface="Helvetica Neue"/>
                <a:cs typeface="Helvetica Neue"/>
              </a:rPr>
              <a:t>Balboa Park Online Collaborative</a:t>
            </a:r>
          </a:p>
          <a:p>
            <a:pPr marL="285750" indent="-285750">
              <a:buFont typeface="Arial"/>
              <a:buChar char="•"/>
            </a:pPr>
            <a:r>
              <a:rPr lang="en-US" sz="1400" dirty="0" smtClean="0">
                <a:solidFill>
                  <a:schemeClr val="bg1">
                    <a:lumMod val="50000"/>
                  </a:schemeClr>
                </a:solidFill>
                <a:latin typeface="Helvetica Neue"/>
                <a:cs typeface="Helvetica Neue"/>
              </a:rPr>
              <a:t>Museum of Spanish Colonial Art</a:t>
            </a:r>
          </a:p>
          <a:p>
            <a:pPr marL="285750" indent="-285750">
              <a:buFont typeface="Arial"/>
              <a:buChar char="•"/>
            </a:pPr>
            <a:r>
              <a:rPr lang="en-US" sz="1400" dirty="0" smtClean="0">
                <a:solidFill>
                  <a:schemeClr val="bg1">
                    <a:lumMod val="50000"/>
                  </a:schemeClr>
                </a:solidFill>
                <a:latin typeface="Helvetica Neue"/>
                <a:cs typeface="Helvetica Neue"/>
              </a:rPr>
              <a:t>NM Tourism Department</a:t>
            </a:r>
          </a:p>
          <a:p>
            <a:pPr marL="285750" indent="-285750">
              <a:buFont typeface="Arial"/>
              <a:buChar char="•"/>
            </a:pPr>
            <a:r>
              <a:rPr lang="en-US" sz="1400" dirty="0">
                <a:solidFill>
                  <a:schemeClr val="bg1">
                    <a:lumMod val="50000"/>
                  </a:schemeClr>
                </a:solidFill>
                <a:latin typeface="Helvetica Neue"/>
                <a:cs typeface="Helvetica Neue"/>
              </a:rPr>
              <a:t>Roswell Museum and Art </a:t>
            </a:r>
            <a:r>
              <a:rPr lang="en-US" sz="1400" dirty="0" smtClean="0">
                <a:solidFill>
                  <a:schemeClr val="bg1">
                    <a:lumMod val="50000"/>
                  </a:schemeClr>
                </a:solidFill>
                <a:latin typeface="Helvetica Neue"/>
                <a:cs typeface="Helvetica Neue"/>
              </a:rPr>
              <a:t>Center</a:t>
            </a:r>
          </a:p>
          <a:p>
            <a:pPr marL="285750" indent="-285750">
              <a:buFont typeface="Arial"/>
              <a:buChar char="•"/>
            </a:pPr>
            <a:r>
              <a:rPr lang="en-US" sz="1400" dirty="0">
                <a:solidFill>
                  <a:schemeClr val="bg1">
                    <a:lumMod val="50000"/>
                  </a:schemeClr>
                </a:solidFill>
                <a:latin typeface="Helvetica Neue"/>
                <a:cs typeface="Helvetica Neue"/>
              </a:rPr>
              <a:t>Santa Fe </a:t>
            </a:r>
            <a:r>
              <a:rPr lang="en-US" sz="1400" dirty="0" smtClean="0">
                <a:solidFill>
                  <a:schemeClr val="bg1">
                    <a:lumMod val="50000"/>
                  </a:schemeClr>
                </a:solidFill>
                <a:latin typeface="Helvetica Neue"/>
                <a:cs typeface="Helvetica Neue"/>
              </a:rPr>
              <a:t>Institute</a:t>
            </a:r>
          </a:p>
          <a:p>
            <a:pPr marL="285750" indent="-285750">
              <a:buFont typeface="Arial"/>
              <a:buChar char="•"/>
            </a:pPr>
            <a:r>
              <a:rPr lang="en-US" sz="1400" dirty="0">
                <a:solidFill>
                  <a:schemeClr val="bg1">
                    <a:lumMod val="50000"/>
                  </a:schemeClr>
                </a:solidFill>
                <a:latin typeface="Helvetica Neue"/>
                <a:cs typeface="Helvetica Neue"/>
              </a:rPr>
              <a:t>Santa Fe Children’s </a:t>
            </a:r>
            <a:r>
              <a:rPr lang="en-US" sz="1400" dirty="0" smtClean="0">
                <a:solidFill>
                  <a:schemeClr val="bg1">
                    <a:lumMod val="50000"/>
                  </a:schemeClr>
                </a:solidFill>
                <a:latin typeface="Helvetica Neue"/>
                <a:cs typeface="Helvetica Neue"/>
              </a:rPr>
              <a:t>Museum</a:t>
            </a:r>
          </a:p>
          <a:p>
            <a:pPr marL="285750" indent="-285750">
              <a:buFont typeface="Arial"/>
              <a:buChar char="•"/>
            </a:pPr>
            <a:r>
              <a:rPr lang="en-US" sz="1400" dirty="0">
                <a:solidFill>
                  <a:schemeClr val="bg1">
                    <a:lumMod val="50000"/>
                  </a:schemeClr>
                </a:solidFill>
                <a:latin typeface="Helvetica Neue"/>
                <a:cs typeface="Helvetica Neue"/>
              </a:rPr>
              <a:t>Albuquerque Museum of Art and </a:t>
            </a:r>
            <a:r>
              <a:rPr lang="en-US" sz="1400" dirty="0" smtClean="0">
                <a:solidFill>
                  <a:schemeClr val="bg1">
                    <a:lumMod val="50000"/>
                  </a:schemeClr>
                </a:solidFill>
                <a:latin typeface="Helvetica Neue"/>
                <a:cs typeface="Helvetica Neue"/>
              </a:rPr>
              <a:t>History</a:t>
            </a:r>
          </a:p>
          <a:p>
            <a:pPr marL="285750" indent="-285750">
              <a:buFont typeface="Arial"/>
              <a:buChar char="•"/>
            </a:pPr>
            <a:r>
              <a:rPr lang="en-US" sz="1400" dirty="0" smtClean="0">
                <a:solidFill>
                  <a:schemeClr val="bg1">
                    <a:lumMod val="50000"/>
                  </a:schemeClr>
                </a:solidFill>
                <a:latin typeface="Helvetica Neue"/>
                <a:cs typeface="Helvetica Neue"/>
              </a:rPr>
              <a:t>Office of Archeological Studies</a:t>
            </a:r>
            <a:endParaRPr lang="en-US" sz="1400" dirty="0">
              <a:solidFill>
                <a:schemeClr val="bg1">
                  <a:lumMod val="50000"/>
                </a:schemeClr>
              </a:solidFill>
              <a:latin typeface="Helvetica Neue"/>
              <a:cs typeface="Helvetica Neue"/>
            </a:endParaRPr>
          </a:p>
          <a:p>
            <a:endParaRPr lang="en-US" sz="1400" dirty="0">
              <a:solidFill>
                <a:schemeClr val="bg1">
                  <a:lumMod val="50000"/>
                </a:schemeClr>
              </a:solidFill>
              <a:latin typeface="Helvetica Neue"/>
              <a:cs typeface="Helvetica Neue"/>
            </a:endParaRPr>
          </a:p>
          <a:p>
            <a:pPr marL="285750" indent="-285750">
              <a:buFont typeface="Arial"/>
              <a:buChar char="•"/>
            </a:pPr>
            <a:endParaRPr lang="en-US" sz="1600" dirty="0">
              <a:solidFill>
                <a:schemeClr val="bg1">
                  <a:lumMod val="50000"/>
                </a:schemeClr>
              </a:solidFill>
              <a:latin typeface="Helvetica Neue"/>
              <a:cs typeface="Helvetica Neue"/>
            </a:endParaRPr>
          </a:p>
          <a:p>
            <a:pPr marL="285750" indent="-285750">
              <a:buFont typeface="Arial"/>
              <a:buChar char="•"/>
            </a:pPr>
            <a:endParaRPr lang="en-US" sz="1600" dirty="0">
              <a:solidFill>
                <a:schemeClr val="bg1">
                  <a:lumMod val="50000"/>
                </a:schemeClr>
              </a:solidFill>
              <a:latin typeface="Helvetica Neue"/>
              <a:cs typeface="Helvetica Neue"/>
            </a:endParaRPr>
          </a:p>
          <a:p>
            <a:endParaRPr lang="en-US" sz="1600" dirty="0" smtClean="0">
              <a:solidFill>
                <a:schemeClr val="bg1">
                  <a:lumMod val="50000"/>
                </a:schemeClr>
              </a:solidFill>
              <a:latin typeface="Helvetica Neue"/>
              <a:cs typeface="Helvetica Neue"/>
            </a:endParaRPr>
          </a:p>
          <a:p>
            <a:pPr marL="285750" indent="-285750">
              <a:buFont typeface="Arial"/>
              <a:buChar char="•"/>
            </a:pPr>
            <a:endParaRPr lang="en-US" sz="1600" dirty="0" smtClean="0">
              <a:solidFill>
                <a:schemeClr val="bg1">
                  <a:lumMod val="50000"/>
                </a:schemeClr>
              </a:solidFill>
              <a:latin typeface="Helvetica Neue"/>
              <a:cs typeface="Helvetica Neue"/>
            </a:endParaRPr>
          </a:p>
          <a:p>
            <a:pPr marL="285750" indent="-285750">
              <a:buFont typeface="Arial"/>
              <a:buChar char="•"/>
            </a:pPr>
            <a:endParaRPr lang="en-US" sz="1600" dirty="0" smtClean="0">
              <a:solidFill>
                <a:schemeClr val="bg1">
                  <a:lumMod val="50000"/>
                </a:schemeClr>
              </a:solidFill>
              <a:latin typeface="Helvetica Neue"/>
              <a:cs typeface="Helvetica Neue"/>
            </a:endParaRPr>
          </a:p>
          <a:p>
            <a:pPr marL="285750" indent="-285750">
              <a:buFont typeface="Arial"/>
              <a:buChar char="•"/>
            </a:pPr>
            <a:endParaRPr lang="en-US" sz="1600" dirty="0">
              <a:solidFill>
                <a:schemeClr val="bg1">
                  <a:lumMod val="50000"/>
                </a:schemeClr>
              </a:solidFill>
              <a:latin typeface="Helvetica Neue"/>
              <a:cs typeface="Helvetica Neue"/>
            </a:endParaRPr>
          </a:p>
          <a:p>
            <a:endParaRPr lang="en-US" sz="2000" dirty="0">
              <a:solidFill>
                <a:schemeClr val="bg1">
                  <a:lumMod val="50000"/>
                </a:schemeClr>
              </a:solidFill>
              <a:latin typeface="Helvetica Neue"/>
              <a:cs typeface="Helvetica Neue"/>
            </a:endParaRPr>
          </a:p>
          <a:p>
            <a:endParaRPr lang="en-US" sz="2000" dirty="0" smtClean="0"/>
          </a:p>
          <a:p>
            <a:endParaRPr lang="en-US" sz="2000" b="1" dirty="0">
              <a:solidFill>
                <a:schemeClr val="bg1">
                  <a:lumMod val="50000"/>
                </a:schemeClr>
              </a:solidFill>
              <a:latin typeface="Helvetica Neue"/>
              <a:cs typeface="Helvetica Neue"/>
            </a:endParaRPr>
          </a:p>
          <a:p>
            <a:endParaRPr lang="en-US" sz="2000" b="1" dirty="0" smtClean="0">
              <a:solidFill>
                <a:schemeClr val="bg1">
                  <a:lumMod val="50000"/>
                </a:schemeClr>
              </a:solidFill>
              <a:latin typeface="Helvetica Neue"/>
              <a:cs typeface="Helvetica Neue"/>
            </a:endParaRPr>
          </a:p>
          <a:p>
            <a:endParaRPr lang="en-US" sz="2000" b="1" dirty="0">
              <a:solidFill>
                <a:schemeClr val="bg1">
                  <a:lumMod val="50000"/>
                </a:schemeClr>
              </a:solidFill>
              <a:latin typeface="Helvetica Neue"/>
              <a:cs typeface="Helvetica Neue"/>
            </a:endParaRPr>
          </a:p>
          <a:p>
            <a:endParaRPr lang="en-US" sz="2000" b="1" dirty="0" smtClean="0">
              <a:solidFill>
                <a:schemeClr val="bg1">
                  <a:lumMod val="50000"/>
                </a:schemeClr>
              </a:solidFill>
              <a:latin typeface="Helvetica Neue"/>
              <a:cs typeface="Helvetica Neue"/>
            </a:endParaRPr>
          </a:p>
          <a:p>
            <a:endParaRPr lang="en-US" sz="2000" b="1" dirty="0" smtClean="0">
              <a:solidFill>
                <a:schemeClr val="bg1">
                  <a:lumMod val="50000"/>
                </a:schemeClr>
              </a:solidFill>
              <a:latin typeface="Helvetica Neue"/>
              <a:cs typeface="Helvetica Neue"/>
            </a:endParaRPr>
          </a:p>
          <a:p>
            <a:endParaRPr lang="en-US" sz="2000" b="1" dirty="0" smtClean="0">
              <a:solidFill>
                <a:schemeClr val="bg1">
                  <a:lumMod val="50000"/>
                </a:schemeClr>
              </a:solidFill>
              <a:latin typeface="Helvetica Neue"/>
              <a:cs typeface="Helvetica Neue"/>
            </a:endParaRPr>
          </a:p>
          <a:p>
            <a:endParaRPr lang="en-US" dirty="0">
              <a:solidFill>
                <a:schemeClr val="accent5"/>
              </a:solidFill>
            </a:endParaRPr>
          </a:p>
        </p:txBody>
      </p:sp>
      <p:sp>
        <p:nvSpPr>
          <p:cNvPr id="9" name="Rectangle 8"/>
          <p:cNvSpPr/>
          <p:nvPr/>
        </p:nvSpPr>
        <p:spPr>
          <a:xfrm>
            <a:off x="6334175" y="1250726"/>
            <a:ext cx="2067027" cy="1107996"/>
          </a:xfrm>
          <a:prstGeom prst="rect">
            <a:avLst/>
          </a:prstGeom>
        </p:spPr>
        <p:txBody>
          <a:bodyPr wrap="none">
            <a:spAutoFit/>
          </a:bodyPr>
          <a:lstStyle/>
          <a:p>
            <a:r>
              <a:rPr lang="en-US" sz="6600" dirty="0" smtClean="0">
                <a:solidFill>
                  <a:schemeClr val="accent5"/>
                </a:solidFill>
                <a:latin typeface="Helvetica Neue"/>
                <a:cs typeface="Helvetica Neue"/>
              </a:rPr>
              <a:t>2012</a:t>
            </a:r>
            <a:endParaRPr lang="en-US" sz="6600" dirty="0">
              <a:solidFill>
                <a:schemeClr val="accent5"/>
              </a:solidFill>
              <a:latin typeface="Helvetica Neue"/>
              <a:cs typeface="Helvetica Neue"/>
            </a:endParaRPr>
          </a:p>
        </p:txBody>
      </p:sp>
    </p:spTree>
    <p:extLst>
      <p:ext uri="{BB962C8B-B14F-4D97-AF65-F5344CB8AC3E}">
        <p14:creationId xmlns:p14="http://schemas.microsoft.com/office/powerpoint/2010/main" val="5743651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01752" y="318246"/>
            <a:ext cx="8534400" cy="758952"/>
          </a:xfrm>
        </p:spPr>
        <p:txBody>
          <a:bodyPr>
            <a:normAutofit fontScale="90000"/>
          </a:bodyPr>
          <a:lstStyle/>
          <a:p>
            <a:r>
              <a:rPr lang="en-US" dirty="0" smtClean="0">
                <a:latin typeface="Helvetica Neue"/>
                <a:cs typeface="Helvetica Neue"/>
              </a:rPr>
              <a:t>How do I prepare for my internship in </a:t>
            </a:r>
            <a:br>
              <a:rPr lang="en-US" dirty="0" smtClean="0">
                <a:latin typeface="Helvetica Neue"/>
                <a:cs typeface="Helvetica Neue"/>
              </a:rPr>
            </a:br>
            <a:r>
              <a:rPr lang="en-US" dirty="0" smtClean="0">
                <a:latin typeface="Helvetica Neue"/>
                <a:cs typeface="Helvetica Neue"/>
              </a:rPr>
              <a:t>Cultural Technology?</a:t>
            </a:r>
            <a:endParaRPr lang="en-US" dirty="0">
              <a:latin typeface="Helvetica Neue"/>
              <a:cs typeface="Helvetica Neue"/>
            </a:endParaRPr>
          </a:p>
        </p:txBody>
      </p:sp>
      <p:sp>
        <p:nvSpPr>
          <p:cNvPr id="7" name="Rectangle 6"/>
          <p:cNvSpPr/>
          <p:nvPr/>
        </p:nvSpPr>
        <p:spPr>
          <a:xfrm>
            <a:off x="107519" y="1736954"/>
            <a:ext cx="3333104" cy="4585871"/>
          </a:xfrm>
          <a:prstGeom prst="rect">
            <a:avLst/>
          </a:prstGeom>
        </p:spPr>
        <p:txBody>
          <a:bodyPr wrap="square">
            <a:spAutoFit/>
          </a:bodyPr>
          <a:lstStyle/>
          <a:p>
            <a:pPr marL="285750" indent="-285750">
              <a:buFont typeface="Arial"/>
              <a:buChar char="•"/>
            </a:pPr>
            <a:r>
              <a:rPr lang="en-US" sz="2000" dirty="0" smtClean="0">
                <a:solidFill>
                  <a:schemeClr val="bg1">
                    <a:lumMod val="50000"/>
                  </a:schemeClr>
                </a:solidFill>
                <a:latin typeface="Helvetica Neue"/>
                <a:cs typeface="Helvetica Neue"/>
              </a:rPr>
              <a:t>Competency in at least one of the following:</a:t>
            </a:r>
            <a:endParaRPr lang="en-US" dirty="0">
              <a:solidFill>
                <a:schemeClr val="bg1">
                  <a:lumMod val="50000"/>
                </a:schemeClr>
              </a:solidFill>
              <a:latin typeface="Helvetica Neue"/>
              <a:cs typeface="Helvetica Neue"/>
            </a:endParaRPr>
          </a:p>
          <a:p>
            <a:endParaRPr lang="en-US" dirty="0" smtClean="0">
              <a:solidFill>
                <a:schemeClr val="bg1">
                  <a:lumMod val="50000"/>
                </a:schemeClr>
              </a:solidFill>
              <a:latin typeface="Helvetica Neue"/>
              <a:cs typeface="Helvetica Neue"/>
            </a:endParaRPr>
          </a:p>
          <a:p>
            <a:pPr marL="742950" lvl="1" indent="-285750">
              <a:buFont typeface="Arial"/>
              <a:buChar char="•"/>
            </a:pPr>
            <a:r>
              <a:rPr lang="en-US" dirty="0" smtClean="0">
                <a:solidFill>
                  <a:schemeClr val="bg1">
                    <a:lumMod val="50000"/>
                  </a:schemeClr>
                </a:solidFill>
                <a:latin typeface="Helvetica Neue"/>
                <a:cs typeface="Helvetica Neue"/>
              </a:rPr>
              <a:t>Web Development, Photo, </a:t>
            </a:r>
            <a:r>
              <a:rPr lang="en-US" dirty="0">
                <a:solidFill>
                  <a:schemeClr val="bg1">
                    <a:lumMod val="50000"/>
                  </a:schemeClr>
                </a:solidFill>
                <a:latin typeface="Helvetica Neue"/>
                <a:cs typeface="Helvetica Neue"/>
              </a:rPr>
              <a:t>V</a:t>
            </a:r>
            <a:r>
              <a:rPr lang="en-US" dirty="0" smtClean="0">
                <a:solidFill>
                  <a:schemeClr val="bg1">
                    <a:lumMod val="50000"/>
                  </a:schemeClr>
                </a:solidFill>
                <a:latin typeface="Helvetica Neue"/>
                <a:cs typeface="Helvetica Neue"/>
              </a:rPr>
              <a:t>ideo, Interactivity, Graphic Design/Web Design</a:t>
            </a:r>
          </a:p>
          <a:p>
            <a:pPr lvl="1"/>
            <a:endParaRPr lang="en-US" dirty="0" smtClean="0">
              <a:solidFill>
                <a:schemeClr val="bg1">
                  <a:lumMod val="50000"/>
                </a:schemeClr>
              </a:solidFill>
              <a:latin typeface="Helvetica Neue"/>
              <a:cs typeface="Helvetica Neue"/>
            </a:endParaRPr>
          </a:p>
          <a:p>
            <a:pPr marL="742950" lvl="1" indent="-285750">
              <a:buFont typeface="Arial"/>
              <a:buChar char="•"/>
            </a:pPr>
            <a:r>
              <a:rPr lang="en-US" dirty="0" smtClean="0">
                <a:solidFill>
                  <a:schemeClr val="bg1">
                    <a:lumMod val="50000"/>
                  </a:schemeClr>
                </a:solidFill>
                <a:latin typeface="Helvetica Neue"/>
                <a:cs typeface="Helvetica Neue"/>
              </a:rPr>
              <a:t>Applied for/completed </a:t>
            </a:r>
            <a:br>
              <a:rPr lang="en-US" dirty="0" smtClean="0">
                <a:solidFill>
                  <a:schemeClr val="bg1">
                    <a:lumMod val="50000"/>
                  </a:schemeClr>
                </a:solidFill>
                <a:latin typeface="Helvetica Neue"/>
                <a:cs typeface="Helvetica Neue"/>
              </a:rPr>
            </a:br>
            <a:r>
              <a:rPr lang="en-US" dirty="0" smtClean="0">
                <a:solidFill>
                  <a:schemeClr val="bg1">
                    <a:lumMod val="50000"/>
                  </a:schemeClr>
                </a:solidFill>
                <a:latin typeface="Helvetica Neue"/>
                <a:cs typeface="Helvetica Neue"/>
              </a:rPr>
              <a:t>a Seabury Fellowship</a:t>
            </a:r>
          </a:p>
          <a:p>
            <a:pPr lvl="1"/>
            <a:endParaRPr lang="en-US" dirty="0">
              <a:solidFill>
                <a:schemeClr val="bg1">
                  <a:lumMod val="50000"/>
                </a:schemeClr>
              </a:solidFill>
              <a:latin typeface="Helvetica Neue"/>
              <a:cs typeface="Helvetica Neue"/>
            </a:endParaRPr>
          </a:p>
          <a:p>
            <a:pPr marL="742950" lvl="1" indent="-285750">
              <a:buFont typeface="Arial"/>
              <a:buChar char="•"/>
            </a:pPr>
            <a:r>
              <a:rPr lang="en-US" dirty="0" smtClean="0">
                <a:solidFill>
                  <a:schemeClr val="bg1">
                    <a:lumMod val="50000"/>
                  </a:schemeClr>
                </a:solidFill>
                <a:latin typeface="Helvetica Neue"/>
                <a:cs typeface="Helvetica Neue"/>
              </a:rPr>
              <a:t>Completed PICT and or Exhibition Design</a:t>
            </a:r>
          </a:p>
          <a:p>
            <a:pPr marL="742950" lvl="1" indent="-285750">
              <a:buFont typeface="Arial"/>
              <a:buChar char="•"/>
            </a:pPr>
            <a:endParaRPr lang="en-US" dirty="0">
              <a:solidFill>
                <a:schemeClr val="bg1">
                  <a:lumMod val="50000"/>
                </a:schemeClr>
              </a:solidFill>
              <a:latin typeface="Helvetica Neue"/>
              <a:cs typeface="Helvetica Neue"/>
            </a:endParaRPr>
          </a:p>
          <a:p>
            <a:pPr lvl="1"/>
            <a:endParaRPr lang="en-US" dirty="0" smtClean="0">
              <a:solidFill>
                <a:schemeClr val="bg1">
                  <a:lumMod val="50000"/>
                </a:schemeClr>
              </a:solidFill>
              <a:latin typeface="Helvetica Neue"/>
              <a:cs typeface="Helvetica Neue"/>
            </a:endParaRPr>
          </a:p>
          <a:p>
            <a:endParaRPr lang="en-US" dirty="0">
              <a:solidFill>
                <a:schemeClr val="bg1">
                  <a:lumMod val="50000"/>
                </a:schemeClr>
              </a:solidFill>
              <a:latin typeface="Helvetica Neue"/>
              <a:cs typeface="Helvetica Neue"/>
            </a:endParaRPr>
          </a:p>
        </p:txBody>
      </p:sp>
      <p:pic>
        <p:nvPicPr>
          <p:cNvPr id="9" name="Picture 8" descr="jumping.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0387" y="1692131"/>
            <a:ext cx="5496693" cy="3091890"/>
          </a:xfrm>
          <a:prstGeom prst="rect">
            <a:avLst/>
          </a:prstGeom>
        </p:spPr>
      </p:pic>
      <p:pic>
        <p:nvPicPr>
          <p:cNvPr id="10" name="Picture 9" descr="mel_bilboard.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0386" y="5019717"/>
            <a:ext cx="5496693" cy="1690831"/>
          </a:xfrm>
          <a:prstGeom prst="rect">
            <a:avLst/>
          </a:prstGeom>
        </p:spPr>
      </p:pic>
    </p:spTree>
    <p:extLst>
      <p:ext uri="{BB962C8B-B14F-4D97-AF65-F5344CB8AC3E}">
        <p14:creationId xmlns:p14="http://schemas.microsoft.com/office/powerpoint/2010/main" val="6043888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Neue"/>
                <a:cs typeface="Helvetica Neue"/>
              </a:rPr>
              <a:t>Sequencing your internship opportunities</a:t>
            </a:r>
            <a:endParaRPr lang="en-US" dirty="0">
              <a:latin typeface="Helvetica Neue"/>
              <a:cs typeface="Helvetica Neue"/>
            </a:endParaRPr>
          </a:p>
        </p:txBody>
      </p:sp>
      <p:sp>
        <p:nvSpPr>
          <p:cNvPr id="3" name="Content Placeholder 2"/>
          <p:cNvSpPr>
            <a:spLocks noGrp="1"/>
          </p:cNvSpPr>
          <p:nvPr>
            <p:ph sz="quarter" idx="1"/>
          </p:nvPr>
        </p:nvSpPr>
        <p:spPr>
          <a:xfrm>
            <a:off x="301752" y="1616694"/>
            <a:ext cx="8503920" cy="4572000"/>
          </a:xfrm>
        </p:spPr>
        <p:txBody>
          <a:bodyPr/>
          <a:lstStyle/>
          <a:p>
            <a:r>
              <a:rPr lang="en-US" dirty="0">
                <a:solidFill>
                  <a:srgbClr val="7F7F7F"/>
                </a:solidFill>
                <a:latin typeface="Helvetica Neue"/>
                <a:cs typeface="Helvetica Neue"/>
              </a:rPr>
              <a:t>Start out with a DCA internship </a:t>
            </a:r>
            <a:r>
              <a:rPr lang="en-US" dirty="0" smtClean="0">
                <a:solidFill>
                  <a:srgbClr val="7F7F7F"/>
                </a:solidFill>
                <a:latin typeface="Helvetica Neue"/>
                <a:cs typeface="Helvetica Neue"/>
              </a:rPr>
              <a:t>fill out </a:t>
            </a:r>
            <a:r>
              <a:rPr lang="en-US" dirty="0" smtClean="0">
                <a:solidFill>
                  <a:srgbClr val="7F7F7F"/>
                </a:solidFill>
                <a:latin typeface="Helvetica Neue"/>
                <a:cs typeface="Helvetica Neue"/>
                <a:hlinkClick r:id="rId2"/>
              </a:rPr>
              <a:t>this form!</a:t>
            </a:r>
            <a:endParaRPr lang="en-US" dirty="0" smtClean="0">
              <a:solidFill>
                <a:srgbClr val="7F7F7F"/>
              </a:solidFill>
              <a:latin typeface="Helvetica Neue"/>
              <a:cs typeface="Helvetica Neue"/>
            </a:endParaRPr>
          </a:p>
          <a:p>
            <a:r>
              <a:rPr lang="en-US" dirty="0" smtClean="0">
                <a:solidFill>
                  <a:srgbClr val="7F7F7F"/>
                </a:solidFill>
                <a:latin typeface="Helvetica Neue"/>
                <a:cs typeface="Helvetica Neue"/>
              </a:rPr>
              <a:t>Then apply for a summer AmeriCorps placement</a:t>
            </a:r>
          </a:p>
          <a:p>
            <a:r>
              <a:rPr lang="en-US" dirty="0" smtClean="0">
                <a:solidFill>
                  <a:srgbClr val="7F7F7F"/>
                </a:solidFill>
                <a:latin typeface="Helvetica Neue"/>
                <a:cs typeface="Helvetica Neue"/>
              </a:rPr>
              <a:t>Then, a full or half time position after you graduate</a:t>
            </a:r>
          </a:p>
          <a:p>
            <a:r>
              <a:rPr lang="en-US" dirty="0">
                <a:solidFill>
                  <a:srgbClr val="7F7F7F"/>
                </a:solidFill>
                <a:latin typeface="Helvetica Neue"/>
                <a:cs typeface="Helvetica Neue"/>
              </a:rPr>
              <a:t>Term limits on ACT internships</a:t>
            </a:r>
          </a:p>
          <a:p>
            <a:pPr marL="0" indent="0">
              <a:buNone/>
            </a:pPr>
            <a:endParaRPr lang="en-US" dirty="0" smtClean="0">
              <a:solidFill>
                <a:srgbClr val="7F7F7F"/>
              </a:solidFill>
              <a:latin typeface="Helvetica Neue"/>
              <a:cs typeface="Helvetica Neue"/>
            </a:endParaRPr>
          </a:p>
          <a:p>
            <a:pPr marL="0" indent="0">
              <a:buNone/>
            </a:pPr>
            <a:endParaRPr lang="en-US" dirty="0" smtClean="0">
              <a:solidFill>
                <a:srgbClr val="7F7F7F"/>
              </a:solidFill>
              <a:latin typeface="Helvetica Neue"/>
              <a:cs typeface="Helvetica Neue"/>
            </a:endParaRPr>
          </a:p>
          <a:p>
            <a:pPr marL="0" indent="0">
              <a:buNone/>
            </a:pPr>
            <a:endParaRPr lang="en-US" dirty="0"/>
          </a:p>
        </p:txBody>
      </p:sp>
      <p:pic>
        <p:nvPicPr>
          <p:cNvPr id="4" name="Picture 3" descr="Mel_Roswel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9456" y="3772151"/>
            <a:ext cx="3956422" cy="2637614"/>
          </a:xfrm>
          <a:prstGeom prst="rect">
            <a:avLst/>
          </a:prstGeom>
        </p:spPr>
      </p:pic>
      <p:pic>
        <p:nvPicPr>
          <p:cNvPr id="5" name="Picture 4" descr="Screen shot 2013-03-25 at 11.42.48 A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994" y="3768373"/>
            <a:ext cx="3517003" cy="2611506"/>
          </a:xfrm>
          <a:prstGeom prst="rect">
            <a:avLst/>
          </a:prstGeom>
        </p:spPr>
      </p:pic>
    </p:spTree>
    <p:extLst>
      <p:ext uri="{BB962C8B-B14F-4D97-AF65-F5344CB8AC3E}">
        <p14:creationId xmlns:p14="http://schemas.microsoft.com/office/powerpoint/2010/main" val="29162639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IMG_5880.JPG"/>
          <p:cNvPicPr>
            <a:picLocks noChangeAspect="1"/>
          </p:cNvPicPr>
          <p:nvPr/>
        </p:nvPicPr>
        <p:blipFill>
          <a:blip r:embed="rId2" cstate="email">
            <a:alphaModFix amt="7000"/>
            <a:extLst>
              <a:ext uri="{28A0092B-C50C-407E-A947-70E740481C1C}">
                <a14:useLocalDpi xmlns:a14="http://schemas.microsoft.com/office/drawing/2010/main"/>
              </a:ext>
            </a:extLst>
          </a:blip>
          <a:stretch>
            <a:fillRect/>
          </a:stretch>
        </p:blipFill>
        <p:spPr>
          <a:xfrm>
            <a:off x="-1" y="1"/>
            <a:ext cx="10286999" cy="6858000"/>
          </a:xfrm>
          <a:prstGeom prst="rect">
            <a:avLst/>
          </a:prstGeom>
        </p:spPr>
      </p:pic>
      <p:sp>
        <p:nvSpPr>
          <p:cNvPr id="2" name="Title 1"/>
          <p:cNvSpPr>
            <a:spLocks noGrp="1"/>
          </p:cNvSpPr>
          <p:nvPr>
            <p:ph type="title"/>
          </p:nvPr>
        </p:nvSpPr>
        <p:spPr/>
        <p:txBody>
          <a:bodyPr>
            <a:normAutofit fontScale="90000"/>
          </a:bodyPr>
          <a:lstStyle/>
          <a:p>
            <a:r>
              <a:rPr lang="en-US" dirty="0" smtClean="0">
                <a:latin typeface="Helvetica Neue"/>
                <a:cs typeface="Helvetica Neue"/>
              </a:rPr>
              <a:t/>
            </a:r>
            <a:br>
              <a:rPr lang="en-US" dirty="0" smtClean="0">
                <a:latin typeface="Helvetica Neue"/>
                <a:cs typeface="Helvetica Neue"/>
              </a:rPr>
            </a:br>
            <a:r>
              <a:rPr lang="en-US" dirty="0" smtClean="0">
                <a:latin typeface="Helvetica Neue"/>
                <a:cs typeface="Helvetica Neue"/>
              </a:rPr>
              <a:t/>
            </a:r>
            <a:br>
              <a:rPr lang="en-US" dirty="0" smtClean="0">
                <a:latin typeface="Helvetica Neue"/>
                <a:cs typeface="Helvetica Neue"/>
              </a:rPr>
            </a:br>
            <a:r>
              <a:rPr lang="en-US" dirty="0" smtClean="0">
                <a:latin typeface="Helvetica Neue"/>
                <a:cs typeface="Helvetica Neue"/>
              </a:rPr>
              <a:t/>
            </a:r>
            <a:br>
              <a:rPr lang="en-US" dirty="0" smtClean="0">
                <a:latin typeface="Helvetica Neue"/>
                <a:cs typeface="Helvetica Neue"/>
              </a:rPr>
            </a:br>
            <a:r>
              <a:rPr lang="en-US" dirty="0" smtClean="0">
                <a:latin typeface="Helvetica Neue"/>
                <a:cs typeface="Helvetica Neue"/>
              </a:rPr>
              <a:t/>
            </a:r>
            <a:br>
              <a:rPr lang="en-US" dirty="0" smtClean="0">
                <a:latin typeface="Helvetica Neue"/>
                <a:cs typeface="Helvetica Neue"/>
              </a:rPr>
            </a:br>
            <a:r>
              <a:rPr lang="en-US" dirty="0" smtClean="0">
                <a:latin typeface="Helvetica Neue"/>
                <a:cs typeface="Helvetica Neue"/>
              </a:rPr>
              <a:t/>
            </a:r>
            <a:br>
              <a:rPr lang="en-US" dirty="0" smtClean="0">
                <a:latin typeface="Helvetica Neue"/>
                <a:cs typeface="Helvetica Neue"/>
              </a:rPr>
            </a:br>
            <a:r>
              <a:rPr lang="en-US" dirty="0" smtClean="0">
                <a:latin typeface="Helvetica Neue"/>
                <a:cs typeface="Helvetica Neue"/>
              </a:rPr>
              <a:t/>
            </a:r>
            <a:br>
              <a:rPr lang="en-US" dirty="0" smtClean="0">
                <a:latin typeface="Helvetica Neue"/>
                <a:cs typeface="Helvetica Neue"/>
              </a:rPr>
            </a:br>
            <a:r>
              <a:rPr lang="en-US" dirty="0" smtClean="0">
                <a:latin typeface="Helvetica Neue"/>
                <a:cs typeface="Helvetica Neue"/>
              </a:rPr>
              <a:t>Requirements for an AmeriCorps placement</a:t>
            </a:r>
            <a:endParaRPr lang="en-US" dirty="0">
              <a:latin typeface="Helvetica Neue"/>
              <a:cs typeface="Helvetica Neue"/>
            </a:endParaRPr>
          </a:p>
        </p:txBody>
      </p:sp>
      <p:sp>
        <p:nvSpPr>
          <p:cNvPr id="3" name="Content Placeholder 2"/>
          <p:cNvSpPr>
            <a:spLocks noGrp="1"/>
          </p:cNvSpPr>
          <p:nvPr>
            <p:ph sz="quarter" idx="1"/>
          </p:nvPr>
        </p:nvSpPr>
        <p:spPr/>
        <p:txBody>
          <a:bodyPr>
            <a:normAutofit fontScale="85000" lnSpcReduction="20000"/>
          </a:bodyPr>
          <a:lstStyle/>
          <a:p>
            <a:pPr>
              <a:buNone/>
            </a:pPr>
            <a:endParaRPr lang="en-US" sz="1946" dirty="0" smtClean="0">
              <a:solidFill>
                <a:srgbClr val="7F7F7F"/>
              </a:solidFill>
            </a:endParaRPr>
          </a:p>
          <a:p>
            <a:r>
              <a:rPr lang="en-US" sz="1946" dirty="0" smtClean="0">
                <a:solidFill>
                  <a:srgbClr val="7F7F7F"/>
                </a:solidFill>
                <a:latin typeface="Helvetica Neue"/>
                <a:cs typeface="Helvetica Neue"/>
              </a:rPr>
              <a:t>If you are a NMHU Media Arts Major you need to be within 12 credit hours or less to graduate.</a:t>
            </a:r>
          </a:p>
          <a:p>
            <a:pPr marL="0" indent="0">
              <a:buNone/>
            </a:pPr>
            <a:endParaRPr lang="en-US" sz="1946" dirty="0" smtClean="0">
              <a:solidFill>
                <a:srgbClr val="7F7F7F"/>
              </a:solidFill>
              <a:latin typeface="Helvetica Neue"/>
              <a:cs typeface="Helvetica Neue"/>
            </a:endParaRPr>
          </a:p>
          <a:p>
            <a:r>
              <a:rPr lang="en-US" sz="1946" dirty="0" smtClean="0">
                <a:solidFill>
                  <a:srgbClr val="7F7F7F"/>
                </a:solidFill>
                <a:latin typeface="Helvetica Neue"/>
                <a:cs typeface="Helvetica Neue"/>
              </a:rPr>
              <a:t>Good academic standing</a:t>
            </a:r>
          </a:p>
          <a:p>
            <a:pPr>
              <a:buNone/>
            </a:pPr>
            <a:endParaRPr lang="en-US" sz="1946" dirty="0" smtClean="0">
              <a:solidFill>
                <a:srgbClr val="7F7F7F"/>
              </a:solidFill>
              <a:latin typeface="Helvetica Neue"/>
              <a:cs typeface="Helvetica Neue"/>
            </a:endParaRPr>
          </a:p>
          <a:p>
            <a:r>
              <a:rPr lang="en-US" sz="1946" dirty="0" smtClean="0">
                <a:solidFill>
                  <a:srgbClr val="7F7F7F"/>
                </a:solidFill>
                <a:latin typeface="Helvetica Neue"/>
                <a:cs typeface="Helvetica Neue"/>
              </a:rPr>
              <a:t>A United States citizen, United States National or lawful permanent resident of the United States and at least 17 years of age.</a:t>
            </a:r>
          </a:p>
          <a:p>
            <a:pPr marL="0" indent="0">
              <a:buNone/>
            </a:pPr>
            <a:endParaRPr lang="en-US" sz="1946" dirty="0" smtClean="0">
              <a:solidFill>
                <a:srgbClr val="7F7F7F"/>
              </a:solidFill>
              <a:latin typeface="Helvetica Neue"/>
              <a:cs typeface="Helvetica Neue"/>
            </a:endParaRPr>
          </a:p>
          <a:p>
            <a:r>
              <a:rPr lang="en-US" sz="1946" dirty="0" smtClean="0">
                <a:solidFill>
                  <a:srgbClr val="7F7F7F"/>
                </a:solidFill>
                <a:latin typeface="Helvetica Neue"/>
                <a:cs typeface="Helvetica Neue"/>
              </a:rPr>
              <a:t>Provide the following documents prior to enrollment:</a:t>
            </a:r>
          </a:p>
          <a:p>
            <a:pPr marL="0" indent="0">
              <a:buNone/>
            </a:pPr>
            <a:endParaRPr lang="en-US" sz="1946" dirty="0" smtClean="0">
              <a:solidFill>
                <a:srgbClr val="7F7F7F"/>
              </a:solidFill>
              <a:latin typeface="Helvetica Neue"/>
              <a:cs typeface="Helvetica Neue"/>
            </a:endParaRPr>
          </a:p>
          <a:p>
            <a:pPr lvl="1"/>
            <a:r>
              <a:rPr lang="en-US" sz="1600" dirty="0">
                <a:solidFill>
                  <a:srgbClr val="7F7F7F"/>
                </a:solidFill>
                <a:latin typeface="Helvetica Neue"/>
                <a:cs typeface="Helvetica Neue"/>
              </a:rPr>
              <a:t>1) Copy of birth certificate and social security card OR passport</a:t>
            </a:r>
          </a:p>
          <a:p>
            <a:pPr lvl="1"/>
            <a:r>
              <a:rPr lang="en-US" sz="1600" dirty="0">
                <a:solidFill>
                  <a:srgbClr val="7F7F7F"/>
                </a:solidFill>
                <a:latin typeface="Helvetica Neue"/>
                <a:cs typeface="Helvetica Neue"/>
              </a:rPr>
              <a:t>2) Drivers license or NM ID.</a:t>
            </a:r>
          </a:p>
          <a:p>
            <a:pPr lvl="1"/>
            <a:r>
              <a:rPr lang="en-US" sz="1600" dirty="0">
                <a:solidFill>
                  <a:srgbClr val="7F7F7F"/>
                </a:solidFill>
                <a:latin typeface="Helvetica Neue"/>
                <a:cs typeface="Helvetica Neue"/>
              </a:rPr>
              <a:t>3) proof that you have initiated the FBI background check and bring in your NM state background check.</a:t>
            </a:r>
            <a:endParaRPr lang="en-US" sz="1600" dirty="0" smtClean="0">
              <a:solidFill>
                <a:srgbClr val="7F7F7F"/>
              </a:solidFill>
              <a:latin typeface="Helvetica Neue"/>
              <a:cs typeface="Helvetica Neue"/>
            </a:endParaRPr>
          </a:p>
          <a:p>
            <a:endParaRPr lang="en-US" sz="1946" dirty="0" smtClean="0">
              <a:solidFill>
                <a:srgbClr val="7F7F7F"/>
              </a:solidFill>
              <a:latin typeface="Helvetica Neue"/>
              <a:cs typeface="Helvetica Neue"/>
            </a:endParaRPr>
          </a:p>
          <a:p>
            <a:r>
              <a:rPr lang="en-US" sz="1946" dirty="0" smtClean="0">
                <a:solidFill>
                  <a:srgbClr val="7F7F7F"/>
                </a:solidFill>
                <a:latin typeface="Helvetica Neue"/>
                <a:cs typeface="Helvetica Neue"/>
              </a:rPr>
              <a:t>Commitment to service for a full-time position, part-time or minimum time position. Commitment to enrolling in the Cultural Technology class and AmeriCorps service activities and trainings.</a:t>
            </a:r>
          </a:p>
          <a:p>
            <a:pPr>
              <a:buNone/>
            </a:pPr>
            <a:endParaRPr lang="en-US" sz="1946" dirty="0" smtClean="0">
              <a:latin typeface="Helvetica Neue"/>
              <a:cs typeface="Helvetica Neue"/>
            </a:endParaRPr>
          </a:p>
          <a:p>
            <a:endParaRPr lang="en-US" sz="1946" dirty="0" smtClean="0"/>
          </a:p>
          <a:p>
            <a:endParaRPr lang="en-US" sz="1946" dirty="0" smtClean="0"/>
          </a:p>
          <a:p>
            <a:endParaRPr lang="en-US" sz="1946"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8298272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Screen shot 2013-03-25 at 11.41.16 AM.png"/>
          <p:cNvPicPr>
            <a:picLocks noChangeAspect="1"/>
          </p:cNvPicPr>
          <p:nvPr/>
        </p:nvPicPr>
        <p:blipFill>
          <a:blip r:embed="rId2">
            <a:alphaModFix amt="18000"/>
            <a:extLst>
              <a:ext uri="{28A0092B-C50C-407E-A947-70E740481C1C}">
                <a14:useLocalDpi xmlns:a14="http://schemas.microsoft.com/office/drawing/2010/main"/>
              </a:ext>
            </a:extLst>
          </a:blip>
          <a:stretch>
            <a:fillRect/>
          </a:stretch>
        </p:blipFill>
        <p:spPr>
          <a:xfrm>
            <a:off x="0" y="0"/>
            <a:ext cx="10660673" cy="6858000"/>
          </a:xfrm>
          <a:prstGeom prst="rect">
            <a:avLst/>
          </a:prstGeom>
        </p:spPr>
      </p:pic>
      <p:sp>
        <p:nvSpPr>
          <p:cNvPr id="2" name="Title 1"/>
          <p:cNvSpPr>
            <a:spLocks noGrp="1"/>
          </p:cNvSpPr>
          <p:nvPr>
            <p:ph type="title"/>
          </p:nvPr>
        </p:nvSpPr>
        <p:spPr/>
        <p:txBody>
          <a:bodyPr/>
          <a:lstStyle/>
          <a:p>
            <a:r>
              <a:rPr lang="en-US" dirty="0" smtClean="0">
                <a:latin typeface="Helvetica Neue"/>
                <a:cs typeface="Helvetica Neue"/>
              </a:rPr>
              <a:t>Timeline for 2013-2014 summer </a:t>
            </a:r>
            <a:endParaRPr lang="en-US" dirty="0">
              <a:latin typeface="Helvetica Neue"/>
              <a:cs typeface="Helvetica Neue"/>
            </a:endParaRPr>
          </a:p>
        </p:txBody>
      </p:sp>
      <p:sp>
        <p:nvSpPr>
          <p:cNvPr id="3" name="Content Placeholder 2"/>
          <p:cNvSpPr>
            <a:spLocks noGrp="1"/>
          </p:cNvSpPr>
          <p:nvPr>
            <p:ph sz="quarter" idx="1"/>
          </p:nvPr>
        </p:nvSpPr>
        <p:spPr>
          <a:xfrm>
            <a:off x="301752" y="1795986"/>
            <a:ext cx="8503920" cy="4572000"/>
          </a:xfrm>
        </p:spPr>
        <p:txBody>
          <a:bodyPr>
            <a:normAutofit fontScale="77500" lnSpcReduction="20000"/>
          </a:bodyPr>
          <a:lstStyle/>
          <a:p>
            <a:r>
              <a:rPr lang="en-US" dirty="0" smtClean="0">
                <a:solidFill>
                  <a:srgbClr val="7F7F7F"/>
                </a:solidFill>
                <a:latin typeface="Helvetica Neue"/>
                <a:cs typeface="Helvetica Neue"/>
              </a:rPr>
              <a:t>April 1- May 1</a:t>
            </a:r>
            <a:r>
              <a:rPr lang="en-US" dirty="0">
                <a:solidFill>
                  <a:srgbClr val="7F7F7F"/>
                </a:solidFill>
                <a:latin typeface="Helvetica Neue"/>
                <a:cs typeface="Helvetica Neue"/>
              </a:rPr>
              <a:t> A</a:t>
            </a:r>
            <a:r>
              <a:rPr lang="en-US" dirty="0" smtClean="0">
                <a:solidFill>
                  <a:srgbClr val="7F7F7F"/>
                </a:solidFill>
                <a:latin typeface="Helvetica Neue"/>
                <a:cs typeface="Helvetica Neue"/>
              </a:rPr>
              <a:t>ccepting applications for ACT positions. Accepting proposals for DCA internships. </a:t>
            </a:r>
          </a:p>
          <a:p>
            <a:r>
              <a:rPr lang="en-US" dirty="0" smtClean="0">
                <a:solidFill>
                  <a:srgbClr val="7F7F7F"/>
                </a:solidFill>
                <a:latin typeface="Helvetica Neue"/>
                <a:cs typeface="Helvetica Neue"/>
              </a:rPr>
              <a:t>May 1- May15 </a:t>
            </a:r>
            <a:r>
              <a:rPr lang="en-US" dirty="0">
                <a:solidFill>
                  <a:srgbClr val="7F7F7F"/>
                </a:solidFill>
                <a:latin typeface="Helvetica Neue"/>
                <a:cs typeface="Helvetica Neue"/>
              </a:rPr>
              <a:t>I</a:t>
            </a:r>
            <a:r>
              <a:rPr lang="en-US" dirty="0" smtClean="0">
                <a:solidFill>
                  <a:srgbClr val="7F7F7F"/>
                </a:solidFill>
                <a:latin typeface="Helvetica Neue"/>
                <a:cs typeface="Helvetica Neue"/>
              </a:rPr>
              <a:t>nterview and selection process</a:t>
            </a:r>
          </a:p>
          <a:p>
            <a:r>
              <a:rPr lang="en-US" dirty="0" smtClean="0">
                <a:solidFill>
                  <a:srgbClr val="7F7F7F"/>
                </a:solidFill>
                <a:latin typeface="Helvetica Neue"/>
                <a:cs typeface="Helvetica Neue"/>
              </a:rPr>
              <a:t>May 15 Notification of ACT and DCA placements</a:t>
            </a:r>
          </a:p>
          <a:p>
            <a:r>
              <a:rPr lang="en-US" dirty="0" smtClean="0">
                <a:solidFill>
                  <a:srgbClr val="7F7F7F"/>
                </a:solidFill>
                <a:latin typeface="Helvetica Neue"/>
                <a:cs typeface="Helvetica Neue"/>
              </a:rPr>
              <a:t>May 15-24 Eligibility Documents for ACT</a:t>
            </a:r>
          </a:p>
          <a:p>
            <a:r>
              <a:rPr lang="en-US" dirty="0" smtClean="0">
                <a:solidFill>
                  <a:srgbClr val="7F7F7F"/>
                </a:solidFill>
                <a:latin typeface="Helvetica Neue"/>
                <a:cs typeface="Helvetica Neue"/>
              </a:rPr>
              <a:t>May 24 Orientation and Enrollment ACT</a:t>
            </a:r>
          </a:p>
          <a:p>
            <a:r>
              <a:rPr lang="en-US" dirty="0" smtClean="0">
                <a:solidFill>
                  <a:srgbClr val="7F7F7F"/>
                </a:solidFill>
                <a:latin typeface="Helvetica Neue"/>
                <a:cs typeface="Helvetica Neue"/>
              </a:rPr>
              <a:t>June </a:t>
            </a:r>
            <a:r>
              <a:rPr lang="en-US" dirty="0" smtClean="0">
                <a:solidFill>
                  <a:srgbClr val="7F7F7F"/>
                </a:solidFill>
                <a:latin typeface="Helvetica Neue"/>
                <a:cs typeface="Helvetica Neue"/>
              </a:rPr>
              <a:t>3- </a:t>
            </a:r>
            <a:r>
              <a:rPr lang="en-US" dirty="0" smtClean="0">
                <a:solidFill>
                  <a:srgbClr val="7F7F7F"/>
                </a:solidFill>
                <a:latin typeface="Helvetica Neue"/>
                <a:cs typeface="Helvetica Neue"/>
              </a:rPr>
              <a:t>July </a:t>
            </a:r>
            <a:r>
              <a:rPr lang="en-US" dirty="0" smtClean="0">
                <a:solidFill>
                  <a:srgbClr val="7F7F7F"/>
                </a:solidFill>
                <a:latin typeface="Helvetica Neue"/>
                <a:cs typeface="Helvetica Neue"/>
              </a:rPr>
              <a:t>8 </a:t>
            </a:r>
            <a:r>
              <a:rPr lang="en-US" dirty="0" smtClean="0">
                <a:solidFill>
                  <a:srgbClr val="7F7F7F"/>
                </a:solidFill>
                <a:latin typeface="Helvetica Neue"/>
                <a:cs typeface="Helvetica Neue"/>
              </a:rPr>
              <a:t>CTM Class on Tuesdays 1- 3pm</a:t>
            </a:r>
          </a:p>
          <a:p>
            <a:r>
              <a:rPr lang="en-US" dirty="0" smtClean="0">
                <a:solidFill>
                  <a:srgbClr val="7F7F7F"/>
                </a:solidFill>
                <a:latin typeface="Helvetica Neue"/>
                <a:cs typeface="Helvetica Neue"/>
              </a:rPr>
              <a:t>August 31 End of ACT term. </a:t>
            </a:r>
          </a:p>
          <a:p>
            <a:endParaRPr lang="en-US" dirty="0">
              <a:solidFill>
                <a:srgbClr val="7F7F7F"/>
              </a:solidFill>
              <a:latin typeface="Helvetica Neue"/>
              <a:cs typeface="Helvetica Neue"/>
            </a:endParaRPr>
          </a:p>
          <a:p>
            <a:r>
              <a:rPr lang="en-US" sz="2200" dirty="0" smtClean="0">
                <a:solidFill>
                  <a:srgbClr val="7F7F7F"/>
                </a:solidFill>
                <a:latin typeface="Helvetica Neue"/>
                <a:cs typeface="Helvetica Neue"/>
              </a:rPr>
              <a:t>***Note: For DCA internships, you must be enrolled full time. If you’ve graduated, you’ll need to invoice as an independent contractor. </a:t>
            </a:r>
          </a:p>
          <a:p>
            <a:r>
              <a:rPr lang="en-US" sz="2200" dirty="0" smtClean="0">
                <a:solidFill>
                  <a:srgbClr val="7F7F7F"/>
                </a:solidFill>
                <a:latin typeface="Helvetica Neue"/>
                <a:cs typeface="Helvetica Neue"/>
              </a:rPr>
              <a:t>For ACT, if you’ve graduated, you’ll have to fill out a non-degree seeking application $25.00 and enroll in and pay for the Cultural Technology Mentorship Class for one credit hour.  </a:t>
            </a:r>
          </a:p>
          <a:p>
            <a:r>
              <a:rPr lang="en-US" sz="2200" dirty="0" smtClean="0">
                <a:solidFill>
                  <a:srgbClr val="7F7F7F"/>
                </a:solidFill>
                <a:latin typeface="Helvetica Neue"/>
                <a:cs typeface="Helvetica Neue"/>
              </a:rPr>
              <a:t>You cannot hold a work study or a GA position while you’re enrolled in ACT. Mary will work with you and HR, but you’ll need to plan accordingly.</a:t>
            </a:r>
          </a:p>
          <a:p>
            <a:pPr marL="0" indent="0">
              <a:buNone/>
            </a:pPr>
            <a:endParaRPr lang="en-US" dirty="0"/>
          </a:p>
        </p:txBody>
      </p:sp>
    </p:spTree>
    <p:extLst>
      <p:ext uri="{BB962C8B-B14F-4D97-AF65-F5344CB8AC3E}">
        <p14:creationId xmlns:p14="http://schemas.microsoft.com/office/powerpoint/2010/main" val="250624886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6118</TotalTime>
  <Words>1122</Words>
  <Application>Microsoft Macintosh PowerPoint</Application>
  <PresentationFormat>On-screen Show (4:3)</PresentationFormat>
  <Paragraphs>209</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Civic</vt:lpstr>
      <vt:lpstr>PowerPoint Presentation</vt:lpstr>
      <vt:lpstr>NMHU | DCA Internship program</vt:lpstr>
      <vt:lpstr>AmeriCorps: The History  of  National  Service</vt:lpstr>
      <vt:lpstr>Types of Internships</vt:lpstr>
      <vt:lpstr>PowerPoint Presentation</vt:lpstr>
      <vt:lpstr>How do I prepare for my internship in  Cultural Technology?</vt:lpstr>
      <vt:lpstr>Sequencing your internship opportunities</vt:lpstr>
      <vt:lpstr>      Requirements for an AmeriCorps placement</vt:lpstr>
      <vt:lpstr>Timeline for 2013-2014 summer </vt:lpstr>
      <vt:lpstr>AmeriCorps Living Allowance and Benefits</vt:lpstr>
      <vt:lpstr>What’s on the application?</vt:lpstr>
      <vt:lpstr>Portfolios</vt:lpstr>
      <vt:lpstr>Apply online</vt:lpstr>
      <vt:lpstr>Before you begin your service:</vt:lpstr>
      <vt:lpstr>You can keep up with what’s available too!</vt:lpstr>
      <vt:lpstr>Contact Information and website </vt:lpstr>
      <vt:lpstr>Questions?</vt:lpstr>
    </vt:vector>
  </TitlesOfParts>
  <Company>New Mexico Highlands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become an AmeriCorps Member</dc:title>
  <dc:creator>Media Arts</dc:creator>
  <cp:lastModifiedBy>Media Arts</cp:lastModifiedBy>
  <cp:revision>124</cp:revision>
  <dcterms:created xsi:type="dcterms:W3CDTF">2011-01-17T01:59:25Z</dcterms:created>
  <dcterms:modified xsi:type="dcterms:W3CDTF">2013-11-12T15:05:32Z</dcterms:modified>
</cp:coreProperties>
</file>